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1"/>
  </p:sldMasterIdLst>
  <p:notesMasterIdLst>
    <p:notesMasterId r:id="rId30"/>
  </p:notesMasterIdLst>
  <p:sldIdLst>
    <p:sldId id="345" r:id="rId2"/>
    <p:sldId id="316" r:id="rId3"/>
    <p:sldId id="317" r:id="rId4"/>
    <p:sldId id="318" r:id="rId5"/>
    <p:sldId id="346" r:id="rId6"/>
    <p:sldId id="320" r:id="rId7"/>
    <p:sldId id="321" r:id="rId8"/>
    <p:sldId id="306" r:id="rId9"/>
    <p:sldId id="315" r:id="rId10"/>
    <p:sldId id="324" r:id="rId11"/>
    <p:sldId id="307" r:id="rId12"/>
    <p:sldId id="326" r:id="rId13"/>
    <p:sldId id="327" r:id="rId14"/>
    <p:sldId id="328" r:id="rId15"/>
    <p:sldId id="329" r:id="rId16"/>
    <p:sldId id="330" r:id="rId17"/>
    <p:sldId id="331" r:id="rId18"/>
    <p:sldId id="332" r:id="rId19"/>
    <p:sldId id="333" r:id="rId20"/>
    <p:sldId id="334" r:id="rId21"/>
    <p:sldId id="335" r:id="rId22"/>
    <p:sldId id="336" r:id="rId23"/>
    <p:sldId id="337" r:id="rId24"/>
    <p:sldId id="338" r:id="rId25"/>
    <p:sldId id="339" r:id="rId26"/>
    <p:sldId id="347" r:id="rId27"/>
    <p:sldId id="348" r:id="rId28"/>
    <p:sldId id="343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yson Schoenung" initials="AS" lastIdx="1" clrIdx="0">
    <p:extLst>
      <p:ext uri="{19B8F6BF-5375-455C-9EA6-DF929625EA0E}">
        <p15:presenceInfo xmlns:p15="http://schemas.microsoft.com/office/powerpoint/2012/main" userId="Alyson Schoenung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A2D7BC"/>
    <a:srgbClr val="0375BC"/>
    <a:srgbClr val="006600"/>
    <a:srgbClr val="797E9F"/>
    <a:srgbClr val="BBB5B5"/>
    <a:srgbClr val="8CAF47"/>
    <a:srgbClr val="7AAEA0"/>
    <a:srgbClr val="82B4A7"/>
    <a:srgbClr val="9F8A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804" autoAdjust="0"/>
    <p:restoredTop sz="94660"/>
  </p:normalViewPr>
  <p:slideViewPr>
    <p:cSldViewPr>
      <p:cViewPr varScale="1">
        <p:scale>
          <a:sx n="110" d="100"/>
          <a:sy n="110" d="100"/>
        </p:scale>
        <p:origin x="1440" y="1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F84291-4053-4375-8EBE-FFA7D94251BE}" type="datetimeFigureOut">
              <a:rPr lang="en-US" smtClean="0"/>
              <a:pPr/>
              <a:t>4/17/20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F71624-06E7-4587-BD41-0D72A31AD3E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63986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74A1775-AE34-4D53-B177-525FA5899A7D}" type="slidenum">
              <a:rPr lang="en-US"/>
              <a:pPr/>
              <a:t>2</a:t>
            </a:fld>
            <a:endParaRPr lang="en-US"/>
          </a:p>
        </p:txBody>
      </p:sp>
      <p:sp>
        <p:nvSpPr>
          <p:cNvPr id="151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1478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8263FCB-4140-49C7-80DA-E077FD975A8A}" type="slidenum">
              <a:rPr lang="en-US"/>
              <a:pPr/>
              <a:t>3</a:t>
            </a:fld>
            <a:endParaRPr lang="en-US"/>
          </a:p>
        </p:txBody>
      </p:sp>
      <p:sp>
        <p:nvSpPr>
          <p:cNvPr id="153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4087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056A532-4AE0-4810-85AC-9FE796034E61}" type="slidenum">
              <a:rPr lang="en-US"/>
              <a:pPr/>
              <a:t>4</a:t>
            </a:fld>
            <a:endParaRPr lang="en-US"/>
          </a:p>
        </p:txBody>
      </p:sp>
      <p:sp>
        <p:nvSpPr>
          <p:cNvPr id="155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5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8843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056A532-4AE0-4810-85AC-9FE796034E61}" type="slidenum">
              <a:rPr lang="en-US"/>
              <a:pPr/>
              <a:t>5</a:t>
            </a:fld>
            <a:endParaRPr lang="en-US"/>
          </a:p>
        </p:txBody>
      </p:sp>
      <p:sp>
        <p:nvSpPr>
          <p:cNvPr id="155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5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1703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E78D75D-DA6E-43A0-A148-8CCCF6F9A3E6}" type="slidenum">
              <a:rPr lang="en-US"/>
              <a:pPr/>
              <a:t>6</a:t>
            </a:fld>
            <a:endParaRPr lang="en-US"/>
          </a:p>
        </p:txBody>
      </p:sp>
      <p:sp>
        <p:nvSpPr>
          <p:cNvPr id="159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5394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779AE01-C28A-4082-B52D-16E1F53B0B2C}" type="slidenum">
              <a:rPr lang="en-US"/>
              <a:pPr/>
              <a:t>7</a:t>
            </a:fld>
            <a:endParaRPr lang="en-US"/>
          </a:p>
        </p:txBody>
      </p:sp>
      <p:sp>
        <p:nvSpPr>
          <p:cNvPr id="161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8140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71624-06E7-4587-BD41-0D72A31AD3E3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88916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71624-06E7-4587-BD41-0D72A31AD3E3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27461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FE5C627-9CBE-4E34-9745-DE61599CAC3A}" type="slidenum">
              <a:rPr lang="en-US"/>
              <a:pPr/>
              <a:t>10</a:t>
            </a:fld>
            <a:endParaRPr lang="en-US"/>
          </a:p>
        </p:txBody>
      </p:sp>
      <p:sp>
        <p:nvSpPr>
          <p:cNvPr id="178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8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1699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71624-06E7-4587-BD41-0D72A31AD3E3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33134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9AD0BD9-A554-464A-89B3-F99FF12D545E}" type="slidenum">
              <a:rPr lang="en-US"/>
              <a:pPr/>
              <a:t>12</a:t>
            </a:fld>
            <a:endParaRPr lang="en-US"/>
          </a:p>
        </p:txBody>
      </p:sp>
      <p:sp>
        <p:nvSpPr>
          <p:cNvPr id="182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2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4498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3CEBF9B-B72D-4229-9059-39CE34ACF2B3}" type="slidenum">
              <a:rPr lang="en-US"/>
              <a:pPr/>
              <a:t>13</a:t>
            </a:fld>
            <a:endParaRPr lang="en-US"/>
          </a:p>
        </p:txBody>
      </p:sp>
      <p:sp>
        <p:nvSpPr>
          <p:cNvPr id="184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1779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5AB30A5-06B4-468F-8569-D8D89695C2A1}" type="slidenum">
              <a:rPr lang="en-US"/>
              <a:pPr/>
              <a:t>14</a:t>
            </a:fld>
            <a:endParaRPr lang="en-US"/>
          </a:p>
        </p:txBody>
      </p:sp>
      <p:sp>
        <p:nvSpPr>
          <p:cNvPr id="186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6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677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8C5247C-BB2A-484B-A9DB-F50C0C845708}" type="slidenum">
              <a:rPr lang="en-US"/>
              <a:pPr/>
              <a:t>15</a:t>
            </a:fld>
            <a:endParaRPr lang="en-US"/>
          </a:p>
        </p:txBody>
      </p:sp>
      <p:sp>
        <p:nvSpPr>
          <p:cNvPr id="188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02452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49A55D2-15E7-4004-B1AE-819EFE0CC202}" type="slidenum">
              <a:rPr lang="en-US"/>
              <a:pPr/>
              <a:t>16</a:t>
            </a:fld>
            <a:endParaRPr lang="en-US"/>
          </a:p>
        </p:txBody>
      </p:sp>
      <p:sp>
        <p:nvSpPr>
          <p:cNvPr id="190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0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1829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93EE0D5-8E76-4447-B095-29CE159032F7}" type="slidenum">
              <a:rPr lang="en-US"/>
              <a:pPr/>
              <a:t>17</a:t>
            </a:fld>
            <a:endParaRPr lang="en-US"/>
          </a:p>
        </p:txBody>
      </p:sp>
      <p:sp>
        <p:nvSpPr>
          <p:cNvPr id="192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2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3493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779D2A8-4012-4645-850F-1BA7FEAE22DC}" type="slidenum">
              <a:rPr lang="en-US"/>
              <a:pPr/>
              <a:t>18</a:t>
            </a:fld>
            <a:endParaRPr lang="en-US"/>
          </a:p>
        </p:txBody>
      </p:sp>
      <p:sp>
        <p:nvSpPr>
          <p:cNvPr id="194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00733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680404-4490-4B06-90A9-CEED1B6378CF}" type="slidenum">
              <a:rPr lang="en-US"/>
              <a:pPr/>
              <a:t>19</a:t>
            </a:fld>
            <a:endParaRPr lang="en-US"/>
          </a:p>
        </p:txBody>
      </p:sp>
      <p:sp>
        <p:nvSpPr>
          <p:cNvPr id="196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6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60985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F75F964-E716-46B4-BA6E-737F3E536820}" type="slidenum">
              <a:rPr lang="en-US"/>
              <a:pPr/>
              <a:t>20</a:t>
            </a:fld>
            <a:endParaRPr lang="en-US"/>
          </a:p>
        </p:txBody>
      </p:sp>
      <p:sp>
        <p:nvSpPr>
          <p:cNvPr id="198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8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33629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87CE83A-D634-4F4F-A199-541D1019D47B}" type="slidenum">
              <a:rPr lang="en-US"/>
              <a:pPr/>
              <a:t>21</a:t>
            </a:fld>
            <a:endParaRPr lang="en-US"/>
          </a:p>
        </p:txBody>
      </p:sp>
      <p:sp>
        <p:nvSpPr>
          <p:cNvPr id="200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0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27531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F8FC4B1-8A77-4DF9-ADA9-D05E38E206AB}" type="slidenum">
              <a:rPr lang="en-US"/>
              <a:pPr/>
              <a:t>22</a:t>
            </a:fld>
            <a:endParaRPr lang="en-US"/>
          </a:p>
        </p:txBody>
      </p:sp>
      <p:sp>
        <p:nvSpPr>
          <p:cNvPr id="202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2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68155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A1A29AD-2476-4B4B-BF8E-548E6930F289}" type="slidenum">
              <a:rPr lang="en-US"/>
              <a:pPr/>
              <a:t>23</a:t>
            </a:fld>
            <a:endParaRPr lang="en-US"/>
          </a:p>
        </p:txBody>
      </p:sp>
      <p:sp>
        <p:nvSpPr>
          <p:cNvPr id="204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3680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EB447FA-34A6-422D-9C19-A28CBAB90EB2}" type="slidenum">
              <a:rPr lang="en-US"/>
              <a:pPr/>
              <a:t>24</a:t>
            </a:fld>
            <a:endParaRPr lang="en-US"/>
          </a:p>
        </p:txBody>
      </p:sp>
      <p:sp>
        <p:nvSpPr>
          <p:cNvPr id="206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6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37959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4225C66-C5AF-4F07-AE30-1656153BB9BD}" type="slidenum">
              <a:rPr lang="en-US"/>
              <a:pPr/>
              <a:t>25</a:t>
            </a:fld>
            <a:endParaRPr lang="en-US"/>
          </a:p>
        </p:txBody>
      </p:sp>
      <p:sp>
        <p:nvSpPr>
          <p:cNvPr id="208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8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85698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4225C66-C5AF-4F07-AE30-1656153BB9BD}" type="slidenum">
              <a:rPr lang="en-US"/>
              <a:pPr/>
              <a:t>26</a:t>
            </a:fld>
            <a:endParaRPr lang="en-US"/>
          </a:p>
        </p:txBody>
      </p:sp>
      <p:sp>
        <p:nvSpPr>
          <p:cNvPr id="208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8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97479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4225C66-C5AF-4F07-AE30-1656153BB9BD}" type="slidenum">
              <a:rPr lang="en-US"/>
              <a:pPr/>
              <a:t>27</a:t>
            </a:fld>
            <a:endParaRPr lang="en-US"/>
          </a:p>
        </p:txBody>
      </p:sp>
      <p:sp>
        <p:nvSpPr>
          <p:cNvPr id="208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8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05379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F9C0A31-543E-46DD-85B9-3333E84EB448}" type="slidenum">
              <a:rPr lang="en-US"/>
              <a:pPr/>
              <a:t>28</a:t>
            </a:fld>
            <a:endParaRPr lang="en-US"/>
          </a:p>
        </p:txBody>
      </p:sp>
      <p:sp>
        <p:nvSpPr>
          <p:cNvPr id="219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91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4117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 2017Cengage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1–</a:t>
            </a:r>
            <a:fld id="{31C2FF8C-6163-4BE2-A987-19791D97A05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Picture 3" descr="HittPPTCover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2969" cy="6400800"/>
          </a:xfrm>
          <a:prstGeom prst="rect">
            <a:avLst/>
          </a:prstGeom>
        </p:spPr>
      </p:pic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0" y="5181600"/>
            <a:ext cx="9144000" cy="1219200"/>
          </a:xfrm>
          <a:prstGeom prst="rect">
            <a:avLst/>
          </a:prstGeom>
          <a:solidFill>
            <a:srgbClr val="FFFFFF">
              <a:alpha val="50196"/>
            </a:srgbClr>
          </a:solidFill>
        </p:spPr>
        <p:txBody>
          <a:bodyPr vert="horz" lIns="91440" tIns="45720" rIns="91440" bIns="45720" rtlCol="0" anchor="ctr">
            <a:normAutofit/>
          </a:bodyPr>
          <a:lstStyle>
            <a:lvl1pPr>
              <a:defRPr b="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160618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1437"/>
            <a:ext cx="8229600" cy="4830763"/>
          </a:xfrm>
          <a:ln>
            <a:noFill/>
          </a:ln>
        </p:spPr>
        <p:txBody>
          <a:bodyPr/>
          <a:lstStyle>
            <a:lvl2pPr>
              <a:defRPr>
                <a:solidFill>
                  <a:schemeClr val="tx1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 2017Cengage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1–</a:t>
            </a:r>
            <a:fld id="{31C2FF8C-6163-4BE2-A987-19791D97A05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HittPPTHeader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66800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19200"/>
          </a:xfrm>
          <a:noFill/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  <a:normAutofit/>
          </a:bodyPr>
          <a:lstStyle>
            <a:lvl1pPr>
              <a:def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0" y="1066800"/>
            <a:ext cx="9144000" cy="124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81710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ittPPTHeader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66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  <a:normAutofit/>
          </a:bodyPr>
          <a:lstStyle>
            <a:lvl1pPr>
              <a:defRPr lang="en-US" b="1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>
                <a:solidFill>
                  <a:schemeClr val="tx1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 2017Cengage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1–</a:t>
            </a:r>
            <a:fld id="{31C2FF8C-6163-4BE2-A987-19791D97A05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Rectangle 5"/>
          <p:cNvSpPr/>
          <p:nvPr userDrawn="1"/>
        </p:nvSpPr>
        <p:spPr>
          <a:xfrm>
            <a:off x="0" y="1066800"/>
            <a:ext cx="9144000" cy="124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78325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ittPPTHeader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66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  <a:normAutofit/>
          </a:bodyPr>
          <a:lstStyle>
            <a:lvl1pPr>
              <a:defRPr lang="en-US" b="1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 2017Cengage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1–</a:t>
            </a:r>
            <a:fld id="{31C2FF8C-6163-4BE2-A987-19791D97A05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1066800"/>
            <a:ext cx="9144000" cy="124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279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ittPPTHeader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66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solidFill>
              <a:srgbClr val="FFFFFF"/>
            </a:solidFill>
          </a:ln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 2017Cengage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1–</a:t>
            </a:r>
            <a:fld id="{31C2FF8C-6163-4BE2-A987-19791D97A05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1066800"/>
            <a:ext cx="9144000" cy="124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52314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-line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ittPPTHeader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66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19200"/>
          </a:xfrm>
          <a:noFill/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  <a:normAutofit/>
          </a:bodyPr>
          <a:lstStyle>
            <a:lvl1pPr>
              <a:defRPr lang="en-US" sz="3600" b="1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 2017Cengage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1–</a:t>
            </a:r>
            <a:fld id="{31C2FF8C-6163-4BE2-A987-19791D97A05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1066800"/>
            <a:ext cx="9144000" cy="124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4181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ine Title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 2017Cengage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1–</a:t>
            </a:r>
            <a:fld id="{31C2FF8C-6163-4BE2-A987-19791D97A05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HittPPTHeader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66800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19200"/>
          </a:xfrm>
          <a:noFill/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  <a:normAutofit/>
          </a:bodyPr>
          <a:lstStyle>
            <a:lvl1pPr>
              <a:defRPr lang="en-US" sz="3600" b="1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0" y="1066800"/>
            <a:ext cx="9144000" cy="124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3982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 2017Cengage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1–</a:t>
            </a:r>
            <a:fld id="{31C2FF8C-6163-4BE2-A987-19791D97A0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76848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1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00800"/>
            <a:ext cx="5791200" cy="3206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just">
              <a:defRPr sz="700" b="1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/>
              <a:t>© 2017Cengage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2400" y="6477000"/>
            <a:ext cx="914400" cy="244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700" b="1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/>
              <a:t>1–</a:t>
            </a:r>
            <a:fld id="{31C2FF8C-6163-4BE2-A987-19791D97A0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36759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accent1">
              <a:lumMod val="75000"/>
            </a:schemeClr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1–</a:t>
            </a:r>
            <a:fld id="{31C2FF8C-6163-4BE2-A987-19791D97A052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Chapter 6</a:t>
            </a:r>
            <a:b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Corporate-Level Strategy </a:t>
            </a:r>
          </a:p>
        </p:txBody>
      </p:sp>
      <p:sp>
        <p:nvSpPr>
          <p:cNvPr id="5" name="Footer Placeholder 6"/>
          <p:cNvSpPr>
            <a:spLocks noGrp="1"/>
          </p:cNvSpPr>
          <p:nvPr>
            <p:ph type="ftr" sz="quarter" idx="10"/>
          </p:nvPr>
        </p:nvSpPr>
        <p:spPr>
          <a:xfrm>
            <a:off x="457200" y="6400800"/>
            <a:ext cx="5791200" cy="320675"/>
          </a:xfrm>
        </p:spPr>
        <p:txBody>
          <a:bodyPr/>
          <a:lstStyle/>
          <a:p>
            <a:r>
              <a:rPr lang="en-US" sz="700" b="1" dirty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</p:spTree>
    <p:extLst>
      <p:ext uri="{BB962C8B-B14F-4D97-AF65-F5344CB8AC3E}">
        <p14:creationId xmlns:p14="http://schemas.microsoft.com/office/powerpoint/2010/main" val="24993157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8" name="Rectangle 1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Role of Diversification</a:t>
            </a:r>
          </a:p>
        </p:txBody>
      </p:sp>
      <p:sp>
        <p:nvSpPr>
          <p:cNvPr id="150539" name="Rectangle 11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ct val="50000"/>
              </a:spcBef>
            </a:pPr>
            <a:r>
              <a:rPr lang="en-US" dirty="0"/>
              <a:t>Diversification strategies play a major role in the behavior of large firms.</a:t>
            </a:r>
          </a:p>
          <a:p>
            <a:pPr>
              <a:spcBef>
                <a:spcPct val="50000"/>
              </a:spcBef>
            </a:pPr>
            <a:r>
              <a:rPr lang="en-US" dirty="0"/>
              <a:t>Product diversification concerns:</a:t>
            </a:r>
          </a:p>
          <a:p>
            <a:pPr lvl="1">
              <a:spcBef>
                <a:spcPct val="50000"/>
              </a:spcBef>
            </a:pPr>
            <a:r>
              <a:rPr lang="en-US" dirty="0"/>
              <a:t>the scope of the industries and markets in which the firm competes.</a:t>
            </a:r>
          </a:p>
          <a:p>
            <a:pPr lvl="1">
              <a:spcBef>
                <a:spcPct val="50000"/>
              </a:spcBef>
            </a:pPr>
            <a:r>
              <a:rPr lang="en-US" dirty="0"/>
              <a:t>how managers buy, create and sell different businesses to match skills and strengths with opportunities presented to the firm.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6–</a:t>
            </a:r>
            <a:fld id="{09F47165-705B-4D07-8AF1-A8F2F9431FDB}" type="slidenum">
              <a:rPr lang="en-US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860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0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0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50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505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84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Two Strategy Levels</a:t>
            </a:r>
          </a:p>
        </p:txBody>
      </p:sp>
      <p:sp>
        <p:nvSpPr>
          <p:cNvPr id="152585" name="Rectangle 9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ct val="50000"/>
              </a:spcBef>
            </a:pPr>
            <a:r>
              <a:rPr lang="en-US" dirty="0"/>
              <a:t>Business-level Strategy (Competitive)</a:t>
            </a:r>
          </a:p>
          <a:p>
            <a:pPr lvl="1">
              <a:spcBef>
                <a:spcPct val="50000"/>
              </a:spcBef>
            </a:pPr>
            <a:r>
              <a:rPr lang="en-US" dirty="0"/>
              <a:t>Each business unit in a diversified firm chooses a business-level strategy as its means of competing in its individual product markets.</a:t>
            </a:r>
          </a:p>
          <a:p>
            <a:pPr>
              <a:spcBef>
                <a:spcPct val="50000"/>
              </a:spcBef>
            </a:pPr>
            <a:r>
              <a:rPr lang="en-US" dirty="0"/>
              <a:t>Corporate-level Strategy (Companywide)</a:t>
            </a:r>
          </a:p>
          <a:p>
            <a:pPr lvl="1">
              <a:spcBef>
                <a:spcPct val="50000"/>
              </a:spcBef>
            </a:pPr>
            <a:r>
              <a:rPr lang="en-US" dirty="0"/>
              <a:t>Specifies actions taken by the firm to gain a competitive advantage by selecting and managing a group of different businesses competing in different product markets.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6–</a:t>
            </a:r>
            <a:fld id="{5F798579-90E4-4AFD-94B1-C02421F7EED0}" type="slidenum">
              <a:rPr lang="en-US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180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25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525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525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525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2585" grpId="0" uiExpand="1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71" name="Rectangle 47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081883"/>
          </a:xfrm>
        </p:spPr>
        <p:txBody>
          <a:bodyPr>
            <a:normAutofit fontScale="90000"/>
          </a:bodyPr>
          <a:lstStyle/>
          <a:p>
            <a:r>
              <a:rPr lang="en-US" dirty="0"/>
              <a:t>Corporate-Level Strategy:</a:t>
            </a:r>
            <a:br>
              <a:rPr lang="en-US" dirty="0"/>
            </a:br>
            <a:r>
              <a:rPr lang="en-US" dirty="0"/>
              <a:t>Key Questions</a:t>
            </a:r>
          </a:p>
        </p:txBody>
      </p:sp>
      <p:sp>
        <p:nvSpPr>
          <p:cNvPr id="154672" name="Rectangle 48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ct val="50000"/>
              </a:spcBef>
            </a:pPr>
            <a:r>
              <a:rPr lang="en-US" dirty="0"/>
              <a:t>Corporate-level Strategy’s Value</a:t>
            </a:r>
          </a:p>
          <a:p>
            <a:pPr lvl="1">
              <a:spcBef>
                <a:spcPct val="50000"/>
              </a:spcBef>
            </a:pPr>
            <a:r>
              <a:rPr lang="en-US" dirty="0"/>
              <a:t>The degree to which the businesses in the portfolio are worth more under the management of the firm than they would be under other ownership.</a:t>
            </a:r>
          </a:p>
          <a:p>
            <a:pPr lvl="1">
              <a:spcBef>
                <a:spcPct val="50000"/>
              </a:spcBef>
            </a:pPr>
            <a:r>
              <a:rPr lang="en-US" dirty="0"/>
              <a:t>What businesses should </a:t>
            </a:r>
            <a:br>
              <a:rPr lang="en-US" dirty="0"/>
            </a:br>
            <a:r>
              <a:rPr lang="en-US" dirty="0"/>
              <a:t>the firm be in?</a:t>
            </a:r>
          </a:p>
          <a:p>
            <a:pPr lvl="1">
              <a:spcBef>
                <a:spcPct val="50000"/>
              </a:spcBef>
            </a:pPr>
            <a:r>
              <a:rPr lang="en-US" dirty="0"/>
              <a:t>How should the corporate </a:t>
            </a:r>
            <a:br>
              <a:rPr lang="en-US" dirty="0"/>
            </a:br>
            <a:r>
              <a:rPr lang="en-US" dirty="0"/>
              <a:t>office manage the </a:t>
            </a:r>
            <a:br>
              <a:rPr lang="en-US" dirty="0"/>
            </a:br>
            <a:r>
              <a:rPr lang="en-US" dirty="0"/>
              <a:t>group of businesses?</a:t>
            </a:r>
          </a:p>
        </p:txBody>
      </p:sp>
      <p:sp>
        <p:nvSpPr>
          <p:cNvPr id="43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  <p:sp>
        <p:nvSpPr>
          <p:cNvPr id="44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6–</a:t>
            </a:r>
            <a:fld id="{94EBF1C7-9CA4-4137-B1AB-3A6616B1462E}" type="slidenum">
              <a:rPr lang="en-US"/>
              <a:pPr/>
              <a:t>4</a:t>
            </a:fld>
            <a:endParaRPr lang="en-US"/>
          </a:p>
        </p:txBody>
      </p:sp>
      <p:sp>
        <p:nvSpPr>
          <p:cNvPr id="154629" name="Rectangle 5"/>
          <p:cNvSpPr>
            <a:spLocks noChangeArrowheads="1"/>
          </p:cNvSpPr>
          <p:nvPr/>
        </p:nvSpPr>
        <p:spPr bwMode="ltGray">
          <a:xfrm>
            <a:off x="6397625" y="3429000"/>
            <a:ext cx="811213" cy="517525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5434013" y="4249738"/>
            <a:ext cx="2738437" cy="519112"/>
            <a:chOff x="5434013" y="4249738"/>
            <a:chExt cx="2738437" cy="519112"/>
          </a:xfrm>
        </p:grpSpPr>
        <p:sp>
          <p:nvSpPr>
            <p:cNvPr id="154633" name="Rectangle 9"/>
            <p:cNvSpPr>
              <a:spLocks noChangeArrowheads="1"/>
            </p:cNvSpPr>
            <p:nvPr/>
          </p:nvSpPr>
          <p:spPr bwMode="ltGray">
            <a:xfrm>
              <a:off x="7361238" y="4249738"/>
              <a:ext cx="811212" cy="517525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en-US"/>
            </a:p>
          </p:txBody>
        </p:sp>
        <p:sp>
          <p:nvSpPr>
            <p:cNvPr id="154636" name="Rectangle 12"/>
            <p:cNvSpPr>
              <a:spLocks noChangeArrowheads="1"/>
            </p:cNvSpPr>
            <p:nvPr/>
          </p:nvSpPr>
          <p:spPr bwMode="ltGray">
            <a:xfrm>
              <a:off x="5434013" y="4251325"/>
              <a:ext cx="811212" cy="517525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4953000" y="5073650"/>
            <a:ext cx="3702051" cy="519113"/>
            <a:chOff x="4953000" y="5073650"/>
            <a:chExt cx="3702051" cy="519113"/>
          </a:xfrm>
        </p:grpSpPr>
        <p:sp>
          <p:nvSpPr>
            <p:cNvPr id="154640" name="Rectangle 16"/>
            <p:cNvSpPr>
              <a:spLocks noChangeArrowheads="1"/>
            </p:cNvSpPr>
            <p:nvPr/>
          </p:nvSpPr>
          <p:spPr bwMode="ltGray">
            <a:xfrm>
              <a:off x="4953000" y="5075238"/>
              <a:ext cx="811213" cy="517525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en-US"/>
            </a:p>
          </p:txBody>
        </p:sp>
        <p:sp>
          <p:nvSpPr>
            <p:cNvPr id="154643" name="Rectangle 19"/>
            <p:cNvSpPr>
              <a:spLocks noChangeArrowheads="1"/>
            </p:cNvSpPr>
            <p:nvPr/>
          </p:nvSpPr>
          <p:spPr bwMode="ltGray">
            <a:xfrm>
              <a:off x="5916613" y="5073650"/>
              <a:ext cx="811213" cy="517525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en-US"/>
            </a:p>
          </p:txBody>
        </p:sp>
        <p:sp>
          <p:nvSpPr>
            <p:cNvPr id="154647" name="Rectangle 23"/>
            <p:cNvSpPr>
              <a:spLocks noChangeArrowheads="1"/>
            </p:cNvSpPr>
            <p:nvPr/>
          </p:nvSpPr>
          <p:spPr bwMode="ltGray">
            <a:xfrm>
              <a:off x="6880225" y="5075238"/>
              <a:ext cx="811213" cy="517525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en-US"/>
            </a:p>
          </p:txBody>
        </p:sp>
        <p:sp>
          <p:nvSpPr>
            <p:cNvPr id="154650" name="Rectangle 26"/>
            <p:cNvSpPr>
              <a:spLocks noChangeArrowheads="1"/>
            </p:cNvSpPr>
            <p:nvPr/>
          </p:nvSpPr>
          <p:spPr bwMode="ltGray">
            <a:xfrm>
              <a:off x="7843838" y="5075238"/>
              <a:ext cx="811213" cy="517525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54652" name="Group 28"/>
          <p:cNvGrpSpPr>
            <a:grpSpLocks/>
          </p:cNvGrpSpPr>
          <p:nvPr/>
        </p:nvGrpSpPr>
        <p:grpSpPr bwMode="auto">
          <a:xfrm>
            <a:off x="5840413" y="3946525"/>
            <a:ext cx="1927225" cy="304800"/>
            <a:chOff x="3526" y="2646"/>
            <a:chExt cx="1214" cy="192"/>
          </a:xfrm>
        </p:grpSpPr>
        <p:cxnSp>
          <p:nvCxnSpPr>
            <p:cNvPr id="154653" name="AutoShape 29"/>
            <p:cNvCxnSpPr>
              <a:cxnSpLocks noChangeShapeType="1"/>
              <a:stCxn id="154629" idx="2"/>
              <a:endCxn id="154636" idx="0"/>
            </p:cNvCxnSpPr>
            <p:nvPr/>
          </p:nvCxnSpPr>
          <p:spPr bwMode="ltGray">
            <a:xfrm rot="5400000">
              <a:off x="3734" y="2438"/>
              <a:ext cx="192" cy="607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54654" name="AutoShape 30"/>
            <p:cNvCxnSpPr>
              <a:cxnSpLocks noChangeShapeType="1"/>
              <a:stCxn id="154629" idx="2"/>
              <a:endCxn id="154633" idx="0"/>
            </p:cNvCxnSpPr>
            <p:nvPr/>
          </p:nvCxnSpPr>
          <p:spPr bwMode="ltGray">
            <a:xfrm rot="16200000" flipH="1">
              <a:off x="4341" y="2438"/>
              <a:ext cx="191" cy="607"/>
            </a:xfrm>
            <a:prstGeom prst="bentConnector3">
              <a:avLst>
                <a:gd name="adj1" fmla="val 49736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3" name="Group 2"/>
          <p:cNvGrpSpPr/>
          <p:nvPr/>
        </p:nvGrpSpPr>
        <p:grpSpPr>
          <a:xfrm>
            <a:off x="5359400" y="4710113"/>
            <a:ext cx="2890838" cy="365125"/>
            <a:chOff x="5359400" y="4710113"/>
            <a:chExt cx="2890838" cy="365125"/>
          </a:xfrm>
        </p:grpSpPr>
        <p:grpSp>
          <p:nvGrpSpPr>
            <p:cNvPr id="154655" name="Group 31"/>
            <p:cNvGrpSpPr>
              <a:grpSpLocks/>
            </p:cNvGrpSpPr>
            <p:nvPr/>
          </p:nvGrpSpPr>
          <p:grpSpPr bwMode="auto">
            <a:xfrm>
              <a:off x="5359400" y="4768850"/>
              <a:ext cx="963613" cy="306388"/>
              <a:chOff x="3223" y="3164"/>
              <a:chExt cx="607" cy="193"/>
            </a:xfrm>
          </p:grpSpPr>
          <p:cxnSp>
            <p:nvCxnSpPr>
              <p:cNvPr id="154656" name="AutoShape 32"/>
              <p:cNvCxnSpPr>
                <a:cxnSpLocks noChangeShapeType="1"/>
                <a:stCxn id="154636" idx="2"/>
                <a:endCxn id="154640" idx="0"/>
              </p:cNvCxnSpPr>
              <p:nvPr/>
            </p:nvCxnSpPr>
            <p:spPr bwMode="ltGray">
              <a:xfrm rot="5400000">
                <a:off x="3278" y="3109"/>
                <a:ext cx="193" cy="303"/>
              </a:xfrm>
              <a:prstGeom prst="bentConnector3">
                <a:avLst>
                  <a:gd name="adj1" fmla="val 49741"/>
                </a:avLst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54657" name="AutoShape 33"/>
              <p:cNvCxnSpPr>
                <a:cxnSpLocks noChangeShapeType="1"/>
                <a:stCxn id="154636" idx="2"/>
                <a:endCxn id="154643" idx="0"/>
              </p:cNvCxnSpPr>
              <p:nvPr/>
            </p:nvCxnSpPr>
            <p:spPr bwMode="ltGray">
              <a:xfrm rot="16200000" flipH="1">
                <a:off x="3582" y="3108"/>
                <a:ext cx="192" cy="304"/>
              </a:xfrm>
              <a:prstGeom prst="bentConnector3">
                <a:avLst>
                  <a:gd name="adj1" fmla="val 50000"/>
                </a:avLst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154658" name="Group 34"/>
            <p:cNvGrpSpPr>
              <a:grpSpLocks/>
            </p:cNvGrpSpPr>
            <p:nvPr/>
          </p:nvGrpSpPr>
          <p:grpSpPr bwMode="auto">
            <a:xfrm>
              <a:off x="7286625" y="4710113"/>
              <a:ext cx="963613" cy="365125"/>
              <a:chOff x="4437" y="3127"/>
              <a:chExt cx="607" cy="230"/>
            </a:xfrm>
          </p:grpSpPr>
          <p:cxnSp>
            <p:nvCxnSpPr>
              <p:cNvPr id="154659" name="AutoShape 35"/>
              <p:cNvCxnSpPr>
                <a:cxnSpLocks noChangeShapeType="1"/>
                <a:endCxn id="154647" idx="0"/>
              </p:cNvCxnSpPr>
              <p:nvPr/>
            </p:nvCxnSpPr>
            <p:spPr bwMode="ltGray">
              <a:xfrm rot="10800000" flipV="1">
                <a:off x="4437" y="3239"/>
                <a:ext cx="323" cy="118"/>
              </a:xfrm>
              <a:prstGeom prst="bentConnector2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54660" name="AutoShape 36"/>
              <p:cNvCxnSpPr>
                <a:cxnSpLocks noChangeShapeType="1"/>
                <a:endCxn id="154650" idx="0"/>
              </p:cNvCxnSpPr>
              <p:nvPr/>
            </p:nvCxnSpPr>
            <p:spPr bwMode="ltGray">
              <a:xfrm rot="16200000" flipH="1">
                <a:off x="4777" y="3089"/>
                <a:ext cx="230" cy="305"/>
              </a:xfrm>
              <a:prstGeom prst="bentConnector3">
                <a:avLst>
                  <a:gd name="adj1" fmla="val 50000"/>
                </a:avLst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  <p:sp>
        <p:nvSpPr>
          <p:cNvPr id="154661" name="Text Box 37"/>
          <p:cNvSpPr txBox="1">
            <a:spLocks noChangeArrowheads="1"/>
          </p:cNvSpPr>
          <p:nvPr/>
        </p:nvSpPr>
        <p:spPr bwMode="auto">
          <a:xfrm>
            <a:off x="6003925" y="5954713"/>
            <a:ext cx="16287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</a:rPr>
              <a:t>Business Units</a:t>
            </a:r>
          </a:p>
        </p:txBody>
      </p:sp>
      <p:grpSp>
        <p:nvGrpSpPr>
          <p:cNvPr id="154662" name="Group 38"/>
          <p:cNvGrpSpPr>
            <a:grpSpLocks/>
          </p:cNvGrpSpPr>
          <p:nvPr/>
        </p:nvGrpSpPr>
        <p:grpSpPr bwMode="auto">
          <a:xfrm>
            <a:off x="5495925" y="5594350"/>
            <a:ext cx="2682875" cy="396875"/>
            <a:chOff x="3309" y="3684"/>
            <a:chExt cx="1690" cy="250"/>
          </a:xfrm>
        </p:grpSpPr>
        <p:sp>
          <p:nvSpPr>
            <p:cNvPr id="154663" name="Line 39"/>
            <p:cNvSpPr>
              <a:spLocks noChangeShapeType="1"/>
            </p:cNvSpPr>
            <p:nvPr/>
          </p:nvSpPr>
          <p:spPr bwMode="auto">
            <a:xfrm flipH="1" flipV="1">
              <a:off x="3309" y="3706"/>
              <a:ext cx="853" cy="2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54664" name="Line 40"/>
            <p:cNvSpPr>
              <a:spLocks noChangeShapeType="1"/>
            </p:cNvSpPr>
            <p:nvPr/>
          </p:nvSpPr>
          <p:spPr bwMode="auto">
            <a:xfrm flipV="1">
              <a:off x="4152" y="3707"/>
              <a:ext cx="847" cy="22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54665" name="Line 41"/>
            <p:cNvSpPr>
              <a:spLocks noChangeShapeType="1"/>
            </p:cNvSpPr>
            <p:nvPr/>
          </p:nvSpPr>
          <p:spPr bwMode="auto">
            <a:xfrm flipV="1">
              <a:off x="4152" y="3684"/>
              <a:ext cx="250" cy="25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54666" name="Line 42"/>
            <p:cNvSpPr>
              <a:spLocks noChangeShapeType="1"/>
            </p:cNvSpPr>
            <p:nvPr/>
          </p:nvSpPr>
          <p:spPr bwMode="auto">
            <a:xfrm flipH="1" flipV="1">
              <a:off x="3923" y="3695"/>
              <a:ext cx="239" cy="239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797745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46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546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5" dur="500"/>
                                        <p:tgtEl>
                                          <p:spTgt spid="154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54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54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54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546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546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672" grpId="0" uiExpand="1" build="p"/>
      <p:bldP spid="154629" grpId="0" animBg="1"/>
      <p:bldP spid="15466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71" name="Rectangle 47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249363"/>
          </a:xfrm>
        </p:spPr>
        <p:txBody>
          <a:bodyPr>
            <a:normAutofit/>
          </a:bodyPr>
          <a:lstStyle/>
          <a:p>
            <a:r>
              <a:rPr lang="en-US" dirty="0"/>
              <a:t>Levels of Diversification: Low Level</a:t>
            </a:r>
          </a:p>
        </p:txBody>
      </p:sp>
      <p:sp>
        <p:nvSpPr>
          <p:cNvPr id="154672" name="Rectangle 48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Dominant Business</a:t>
            </a:r>
          </a:p>
          <a:p>
            <a:pPr lvl="1">
              <a:spcBef>
                <a:spcPct val="50000"/>
              </a:spcBef>
            </a:pPr>
            <a:r>
              <a:rPr lang="en-US" dirty="0"/>
              <a:t>Between 70% and 95% of revenue</a:t>
            </a:r>
            <a:br>
              <a:rPr lang="en-US" dirty="0"/>
            </a:br>
            <a:r>
              <a:rPr lang="en-US" dirty="0"/>
              <a:t>comes from a singe business</a:t>
            </a:r>
          </a:p>
          <a:p>
            <a:pPr>
              <a:spcBef>
                <a:spcPct val="50000"/>
              </a:spcBef>
            </a:pPr>
            <a:r>
              <a:rPr lang="en-US" dirty="0"/>
              <a:t>Single Business</a:t>
            </a:r>
          </a:p>
          <a:p>
            <a:pPr lvl="1">
              <a:spcBef>
                <a:spcPct val="50000"/>
              </a:spcBef>
            </a:pPr>
            <a:r>
              <a:rPr lang="en-US" dirty="0"/>
              <a:t>95% or more revenue</a:t>
            </a:r>
            <a:br>
              <a:rPr lang="en-US" dirty="0"/>
            </a:br>
            <a:r>
              <a:rPr lang="en-US" dirty="0"/>
              <a:t>comes from a single business</a:t>
            </a:r>
          </a:p>
        </p:txBody>
      </p:sp>
      <p:sp>
        <p:nvSpPr>
          <p:cNvPr id="43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  <p:sp>
        <p:nvSpPr>
          <p:cNvPr id="44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6–</a:t>
            </a:r>
            <a:fld id="{94EBF1C7-9CA4-4137-B1AB-3A6616B1462E}" type="slidenum">
              <a:rPr lang="en-US"/>
              <a:pPr/>
              <a:t>5</a:t>
            </a:fld>
            <a:endParaRPr lang="en-US"/>
          </a:p>
        </p:txBody>
      </p:sp>
      <p:sp>
        <p:nvSpPr>
          <p:cNvPr id="46" name="Oval 56"/>
          <p:cNvSpPr>
            <a:spLocks noChangeArrowheads="1"/>
          </p:cNvSpPr>
          <p:nvPr/>
        </p:nvSpPr>
        <p:spPr bwMode="ltGray">
          <a:xfrm>
            <a:off x="6284988" y="1476375"/>
            <a:ext cx="2133600" cy="2133600"/>
          </a:xfrm>
          <a:prstGeom prst="ellipse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A</a:t>
            </a:r>
            <a:endParaRPr lang="en-US" sz="2400" dirty="0">
              <a:effectLst>
                <a:outerShdw blurRad="38100" dist="38100" dir="2700000" algn="tl">
                  <a:srgbClr val="FFFFFF"/>
                </a:outerShdw>
              </a:effectLst>
              <a:latin typeface="Times New Roman" panose="02020603050405020304" pitchFamily="18" charset="0"/>
            </a:endParaRPr>
          </a:p>
        </p:txBody>
      </p:sp>
      <p:sp>
        <p:nvSpPr>
          <p:cNvPr id="48" name="Line 54"/>
          <p:cNvSpPr>
            <a:spLocks noChangeShapeType="1"/>
          </p:cNvSpPr>
          <p:nvPr/>
        </p:nvSpPr>
        <p:spPr bwMode="auto">
          <a:xfrm flipV="1">
            <a:off x="5791200" y="5314950"/>
            <a:ext cx="685800" cy="319088"/>
          </a:xfrm>
          <a:prstGeom prst="line">
            <a:avLst/>
          </a:prstGeom>
          <a:noFill/>
          <a:ln w="57150">
            <a:solidFill>
              <a:srgbClr val="CC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0" name="Oval 62"/>
          <p:cNvSpPr>
            <a:spLocks noChangeArrowheads="1"/>
          </p:cNvSpPr>
          <p:nvPr/>
        </p:nvSpPr>
        <p:spPr bwMode="ltGray">
          <a:xfrm>
            <a:off x="6400800" y="4038600"/>
            <a:ext cx="1905000" cy="1905000"/>
          </a:xfrm>
          <a:prstGeom prst="ellipse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A</a:t>
            </a:r>
            <a:endParaRPr lang="en-US" sz="2400" dirty="0">
              <a:effectLst>
                <a:outerShdw blurRad="38100" dist="38100" dir="2700000" algn="tl">
                  <a:srgbClr val="FFFFFF"/>
                </a:outerShdw>
              </a:effectLst>
              <a:latin typeface="Times New Roman" panose="02020603050405020304" pitchFamily="18" charset="0"/>
            </a:endParaRPr>
          </a:p>
        </p:txBody>
      </p:sp>
      <p:sp>
        <p:nvSpPr>
          <p:cNvPr id="53" name="Oval 65"/>
          <p:cNvSpPr>
            <a:spLocks noChangeArrowheads="1"/>
          </p:cNvSpPr>
          <p:nvPr/>
        </p:nvSpPr>
        <p:spPr bwMode="ltGray">
          <a:xfrm>
            <a:off x="4953000" y="5410200"/>
            <a:ext cx="914400" cy="914400"/>
          </a:xfrm>
          <a:prstGeom prst="ellipse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1228759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46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546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546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546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8" grpId="0" animBg="1"/>
      <p:bldP spid="50" grpId="0" animBg="1"/>
      <p:bldP spid="5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370681" y="1221772"/>
            <a:ext cx="4040188" cy="639762"/>
          </a:xfrm>
        </p:spPr>
        <p:txBody>
          <a:bodyPr/>
          <a:lstStyle/>
          <a:p>
            <a:r>
              <a:rPr lang="en-US" dirty="0"/>
              <a:t>Related Constrained</a:t>
            </a:r>
          </a:p>
        </p:txBody>
      </p:sp>
      <p:sp>
        <p:nvSpPr>
          <p:cNvPr id="158775" name="Rectangle 55"/>
          <p:cNvSpPr>
            <a:spLocks noGrp="1" noChangeArrowheads="1"/>
          </p:cNvSpPr>
          <p:nvPr>
            <p:ph sz="half" idx="2"/>
          </p:nvPr>
        </p:nvSpPr>
        <p:spPr>
          <a:xfrm>
            <a:off x="457200" y="2174874"/>
            <a:ext cx="4040188" cy="4149725"/>
          </a:xfrm>
        </p:spPr>
        <p:txBody>
          <a:bodyPr/>
          <a:lstStyle/>
          <a:p>
            <a:pPr marL="460375" lvl="1" indent="-233363"/>
            <a:r>
              <a:rPr lang="en-US" sz="2000" dirty="0">
                <a:solidFill>
                  <a:schemeClr val="tx1"/>
                </a:solidFill>
              </a:rPr>
              <a:t>Less than 70% of revenue comes from a single business and all businesses share product, technological and distribution linkages.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Related Linked (mixed related and unrelated</a:t>
            </a:r>
          </a:p>
        </p:txBody>
      </p:sp>
      <p:sp>
        <p:nvSpPr>
          <p:cNvPr id="158776" name="Rectangle 56"/>
          <p:cNvSpPr>
            <a:spLocks noGrp="1" noChangeArrowheads="1"/>
          </p:cNvSpPr>
          <p:nvPr>
            <p:ph sz="quarter" idx="4"/>
          </p:nvPr>
        </p:nvSpPr>
        <p:spPr/>
        <p:txBody>
          <a:bodyPr/>
          <a:lstStyle/>
          <a:p>
            <a:pPr marL="512763" lvl="1" indent="-231775"/>
            <a:r>
              <a:rPr lang="en-US" sz="2000" dirty="0">
                <a:solidFill>
                  <a:schemeClr val="tx1"/>
                </a:solidFill>
              </a:rPr>
              <a:t>Less than 70% of revenue comes from the dominant business, and there are only limited links between businesses.</a:t>
            </a:r>
          </a:p>
        </p:txBody>
      </p:sp>
      <p:sp>
        <p:nvSpPr>
          <p:cNvPr id="28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  <p:sp>
        <p:nvSpPr>
          <p:cNvPr id="29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6–</a:t>
            </a:r>
            <a:fld id="{D64E2D61-1C36-4DF2-98E8-E7B1B48976FE}" type="slidenum">
              <a:rPr lang="en-US"/>
              <a:pPr/>
              <a:t>6</a:t>
            </a:fld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5410200" y="3952875"/>
            <a:ext cx="2828925" cy="2371725"/>
            <a:chOff x="5410200" y="3952875"/>
            <a:chExt cx="2828925" cy="2371725"/>
          </a:xfrm>
        </p:grpSpPr>
        <p:sp>
          <p:nvSpPr>
            <p:cNvPr id="158830" name="Line 110"/>
            <p:cNvSpPr>
              <a:spLocks noChangeShapeType="1"/>
            </p:cNvSpPr>
            <p:nvPr/>
          </p:nvSpPr>
          <p:spPr bwMode="auto">
            <a:xfrm flipH="1">
              <a:off x="6165850" y="4714875"/>
              <a:ext cx="615950" cy="10668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831" name="Line 111"/>
            <p:cNvSpPr>
              <a:spLocks noChangeShapeType="1"/>
            </p:cNvSpPr>
            <p:nvPr/>
          </p:nvSpPr>
          <p:spPr bwMode="auto">
            <a:xfrm>
              <a:off x="6153150" y="5781675"/>
              <a:ext cx="1447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744" name="Oval 24"/>
            <p:cNvSpPr>
              <a:spLocks noChangeArrowheads="1"/>
            </p:cNvSpPr>
            <p:nvPr/>
          </p:nvSpPr>
          <p:spPr bwMode="ltGray">
            <a:xfrm>
              <a:off x="7239000" y="5314950"/>
              <a:ext cx="1000125" cy="1000125"/>
            </a:xfrm>
            <a:prstGeom prst="ellipse">
              <a:avLst/>
            </a:prstGeom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/>
              <a:r>
                <a:rPr lang="en-US" sz="4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anose="020B0604030504040204" pitchFamily="34" charset="0"/>
                </a:rPr>
                <a:t>C</a:t>
              </a:r>
              <a:endParaRPr lang="en-US" sz="4000" dirty="0"/>
            </a:p>
          </p:txBody>
        </p:sp>
        <p:sp>
          <p:nvSpPr>
            <p:cNvPr id="158803" name="Oval 83"/>
            <p:cNvSpPr>
              <a:spLocks noChangeArrowheads="1"/>
            </p:cNvSpPr>
            <p:nvPr/>
          </p:nvSpPr>
          <p:spPr bwMode="ltGray">
            <a:xfrm>
              <a:off x="6324600" y="3952875"/>
              <a:ext cx="1000125" cy="1000125"/>
            </a:xfrm>
            <a:prstGeom prst="ellipse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/>
              <a:r>
                <a:rPr lang="en-US" sz="4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anose="020B0604030504040204" pitchFamily="34" charset="0"/>
                </a:rPr>
                <a:t>A</a:t>
              </a:r>
              <a:endParaRPr lang="en-US" dirty="0"/>
            </a:p>
          </p:txBody>
        </p:sp>
        <p:sp>
          <p:nvSpPr>
            <p:cNvPr id="158807" name="Oval 87"/>
            <p:cNvSpPr>
              <a:spLocks noChangeArrowheads="1"/>
            </p:cNvSpPr>
            <p:nvPr/>
          </p:nvSpPr>
          <p:spPr bwMode="ltGray">
            <a:xfrm>
              <a:off x="5410200" y="5324475"/>
              <a:ext cx="1000125" cy="1000125"/>
            </a:xfrm>
            <a:prstGeom prst="ellipse">
              <a:avLst/>
            </a:prstGeom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/>
              <a:r>
                <a:rPr lang="en-US" sz="4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anose="020B0604030504040204" pitchFamily="34" charset="0"/>
                </a:rPr>
                <a:t>B</a:t>
              </a:r>
              <a:endPara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endParaRPr>
            </a:p>
          </p:txBody>
        </p:sp>
      </p:grpSp>
      <p:sp>
        <p:nvSpPr>
          <p:cNvPr id="34" name="Rectangle 47"/>
          <p:cNvSpPr>
            <a:spLocks noGrp="1" noChangeArrowheads="1"/>
          </p:cNvSpPr>
          <p:nvPr>
            <p:ph type="title"/>
          </p:nvPr>
        </p:nvSpPr>
        <p:spPr>
          <a:xfrm>
            <a:off x="0" y="1"/>
            <a:ext cx="9144000" cy="1125536"/>
          </a:xfrm>
          <a:ln>
            <a:noFill/>
          </a:ln>
        </p:spPr>
        <p:txBody>
          <a:bodyPr>
            <a:normAutofit fontScale="90000"/>
          </a:bodyPr>
          <a:lstStyle/>
          <a:p>
            <a:r>
              <a:rPr lang="en-US" dirty="0"/>
              <a:t>Levels of Diversification: Moderate to High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1057912" y="3952875"/>
            <a:ext cx="2627597" cy="2371725"/>
            <a:chOff x="1057912" y="3952875"/>
            <a:chExt cx="2627597" cy="2371725"/>
          </a:xfrm>
        </p:grpSpPr>
        <p:sp>
          <p:nvSpPr>
            <p:cNvPr id="158820" name="AutoShape 100"/>
            <p:cNvSpPr>
              <a:spLocks noChangeArrowheads="1"/>
            </p:cNvSpPr>
            <p:nvPr/>
          </p:nvSpPr>
          <p:spPr bwMode="auto">
            <a:xfrm>
              <a:off x="1743075" y="4724400"/>
              <a:ext cx="1295400" cy="1120775"/>
            </a:xfrm>
            <a:prstGeom prst="triangle">
              <a:avLst>
                <a:gd name="adj" fmla="val 50000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8825" name="Oval 105"/>
            <p:cNvSpPr>
              <a:spLocks noChangeArrowheads="1"/>
            </p:cNvSpPr>
            <p:nvPr/>
          </p:nvSpPr>
          <p:spPr bwMode="ltGray">
            <a:xfrm>
              <a:off x="1901826" y="3952875"/>
              <a:ext cx="1000125" cy="1000125"/>
            </a:xfrm>
            <a:prstGeom prst="ellipse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/>
              <a:r>
                <a:rPr lang="en-US" sz="4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anose="020B0604030504040204" pitchFamily="34" charset="0"/>
                </a:rPr>
                <a:t>A</a:t>
              </a:r>
              <a:endParaRPr lang="en-US" sz="4000" dirty="0"/>
            </a:p>
          </p:txBody>
        </p:sp>
        <p:sp>
          <p:nvSpPr>
            <p:cNvPr id="33" name="Oval 105"/>
            <p:cNvSpPr>
              <a:spLocks noChangeArrowheads="1"/>
            </p:cNvSpPr>
            <p:nvPr/>
          </p:nvSpPr>
          <p:spPr bwMode="ltGray">
            <a:xfrm>
              <a:off x="1057912" y="5324475"/>
              <a:ext cx="1000125" cy="1000125"/>
            </a:xfrm>
            <a:prstGeom prst="ellipse">
              <a:avLst/>
            </a:prstGeom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/>
              <a:r>
                <a:rPr lang="en-US" sz="4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anose="020B0604030504040204" pitchFamily="34" charset="0"/>
                </a:rPr>
                <a:t>B</a:t>
              </a:r>
              <a:endParaRPr lang="en-US" sz="4000" dirty="0"/>
            </a:p>
          </p:txBody>
        </p:sp>
        <p:sp>
          <p:nvSpPr>
            <p:cNvPr id="35" name="Oval 105"/>
            <p:cNvSpPr>
              <a:spLocks noChangeArrowheads="1"/>
            </p:cNvSpPr>
            <p:nvPr/>
          </p:nvSpPr>
          <p:spPr bwMode="ltGray">
            <a:xfrm>
              <a:off x="2685384" y="5322189"/>
              <a:ext cx="1000125" cy="1000125"/>
            </a:xfrm>
            <a:prstGeom prst="ellipse">
              <a:avLst/>
            </a:prstGeom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/>
              <a:r>
                <a:rPr lang="en-US" sz="4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anose="020B0604030504040204" pitchFamily="34" charset="0"/>
                </a:rPr>
                <a:t>C</a:t>
              </a:r>
              <a:endParaRPr lang="en-US" sz="4000" dirty="0"/>
            </a:p>
          </p:txBody>
        </p:sp>
      </p:grpSp>
    </p:spTree>
    <p:extLst>
      <p:ext uri="{BB962C8B-B14F-4D97-AF65-F5344CB8AC3E}">
        <p14:creationId xmlns:p14="http://schemas.microsoft.com/office/powerpoint/2010/main" val="743718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587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587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856" name="Rectangle 88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24712"/>
          </a:xfrm>
        </p:spPr>
        <p:txBody>
          <a:bodyPr>
            <a:normAutofit fontScale="90000"/>
          </a:bodyPr>
          <a:lstStyle/>
          <a:p>
            <a:r>
              <a:rPr lang="en-US" dirty="0"/>
              <a:t>Levels of Diversification: </a:t>
            </a:r>
            <a:br>
              <a:rPr lang="en-US" dirty="0"/>
            </a:br>
            <a:r>
              <a:rPr lang="en-US" dirty="0"/>
              <a:t>Very High Levels </a:t>
            </a:r>
          </a:p>
        </p:txBody>
      </p:sp>
      <p:sp>
        <p:nvSpPr>
          <p:cNvPr id="160857" name="Rectangle 89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Unrelated Diversification</a:t>
            </a:r>
          </a:p>
          <a:p>
            <a:pPr lvl="1"/>
            <a:r>
              <a:rPr lang="en-US" dirty="0"/>
              <a:t>Less than 70% of revenue comes from the dominant business, and there are no common links between businesses.</a:t>
            </a:r>
          </a:p>
          <a:p>
            <a:endParaRPr lang="en-US" dirty="0"/>
          </a:p>
        </p:txBody>
      </p:sp>
      <p:sp>
        <p:nvSpPr>
          <p:cNvPr id="13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  <p:sp>
        <p:nvSpPr>
          <p:cNvPr id="14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6–</a:t>
            </a:r>
            <a:fld id="{FFB93B01-8C9C-43D4-8DA5-768372208990}" type="slidenum">
              <a:rPr lang="en-US"/>
              <a:pPr/>
              <a:t>7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2743200" y="3038475"/>
            <a:ext cx="3667125" cy="2524125"/>
            <a:chOff x="2743200" y="3038475"/>
            <a:chExt cx="3667125" cy="2524125"/>
          </a:xfrm>
        </p:grpSpPr>
        <p:sp>
          <p:nvSpPr>
            <p:cNvPr id="160794" name="Oval 26"/>
            <p:cNvSpPr>
              <a:spLocks noChangeArrowheads="1"/>
            </p:cNvSpPr>
            <p:nvPr/>
          </p:nvSpPr>
          <p:spPr bwMode="ltGray">
            <a:xfrm>
              <a:off x="5410200" y="4562475"/>
              <a:ext cx="1000125" cy="1000125"/>
            </a:xfrm>
            <a:prstGeom prst="ellipse">
              <a:avLst/>
            </a:prstGeom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/>
              <a:r>
                <a:rPr lang="en-US" sz="4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anose="020B0604030504040204" pitchFamily="34" charset="0"/>
                </a:rPr>
                <a:t>C</a:t>
              </a:r>
            </a:p>
          </p:txBody>
        </p:sp>
        <p:sp>
          <p:nvSpPr>
            <p:cNvPr id="160846" name="Oval 78"/>
            <p:cNvSpPr>
              <a:spLocks noChangeArrowheads="1"/>
            </p:cNvSpPr>
            <p:nvPr/>
          </p:nvSpPr>
          <p:spPr bwMode="ltGray">
            <a:xfrm>
              <a:off x="2743200" y="4562475"/>
              <a:ext cx="1000125" cy="1000125"/>
            </a:xfrm>
            <a:prstGeom prst="ellipse">
              <a:avLst/>
            </a:prstGeom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/>
              <a:r>
                <a:rPr lang="en-US" sz="4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anose="020B0604030504040204" pitchFamily="34" charset="0"/>
                </a:rPr>
                <a:t>B</a:t>
              </a:r>
              <a:endPara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endParaRPr>
            </a:p>
          </p:txBody>
        </p:sp>
        <p:sp>
          <p:nvSpPr>
            <p:cNvPr id="160849" name="Oval 81"/>
            <p:cNvSpPr>
              <a:spLocks noChangeArrowheads="1"/>
            </p:cNvSpPr>
            <p:nvPr/>
          </p:nvSpPr>
          <p:spPr bwMode="ltGray">
            <a:xfrm>
              <a:off x="3932238" y="3038475"/>
              <a:ext cx="1262062" cy="1262063"/>
            </a:xfrm>
            <a:prstGeom prst="ellipse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/>
              <a:r>
                <a:rPr lang="en-US" sz="4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anose="020B0604030504040204" pitchFamily="34" charset="0"/>
                </a:rPr>
                <a:t>A</a:t>
              </a:r>
              <a:endPara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70731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8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08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8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608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Levels of Diversification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72"/>
          <a:stretch/>
        </p:blipFill>
        <p:spPr>
          <a:xfrm>
            <a:off x="1372363" y="1267055"/>
            <a:ext cx="6399275" cy="5151752"/>
          </a:xfrm>
        </p:spPr>
      </p:pic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6–</a:t>
            </a:r>
            <a:fld id="{31C2FF8C-6163-4BE2-A987-19791D97A052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71726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Reasons for Diversification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6300" y="1293709"/>
            <a:ext cx="6591400" cy="5290186"/>
          </a:xfrm>
        </p:spPr>
      </p:pic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6–</a:t>
            </a:r>
            <a:fld id="{31C2FF8C-6163-4BE2-A987-19791D97A052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17044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6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39269"/>
          </a:xfrm>
        </p:spPr>
        <p:txBody>
          <a:bodyPr>
            <a:normAutofit fontScale="90000"/>
          </a:bodyPr>
          <a:lstStyle/>
          <a:p>
            <a:r>
              <a:rPr lang="en-US" dirty="0"/>
              <a:t>Value-Creating Strategies </a:t>
            </a:r>
            <a:br>
              <a:rPr lang="en-US" dirty="0"/>
            </a:br>
            <a:r>
              <a:rPr lang="en-US" dirty="0"/>
              <a:t>of Diversification</a:t>
            </a:r>
          </a:p>
        </p:txBody>
      </p:sp>
      <p:sp>
        <p:nvSpPr>
          <p:cNvPr id="26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  <p:sp>
        <p:nvSpPr>
          <p:cNvPr id="27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6–</a:t>
            </a:r>
            <a:fld id="{4187AB08-4198-4140-9643-1CBD87889467}" type="slidenum">
              <a:rPr lang="en-US"/>
              <a:pPr/>
              <a:t>10</a:t>
            </a:fld>
            <a:endParaRPr lang="en-US"/>
          </a:p>
        </p:txBody>
      </p:sp>
      <p:sp>
        <p:nvSpPr>
          <p:cNvPr id="177154" name="Text Box 2"/>
          <p:cNvSpPr txBox="1">
            <a:spLocks noChangeArrowheads="1"/>
          </p:cNvSpPr>
          <p:nvPr/>
        </p:nvSpPr>
        <p:spPr bwMode="auto">
          <a:xfrm>
            <a:off x="3457575" y="5108575"/>
            <a:ext cx="65915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/>
              <a:t>High</a:t>
            </a:r>
          </a:p>
        </p:txBody>
      </p:sp>
      <p:sp>
        <p:nvSpPr>
          <p:cNvPr id="177155" name="Text Box 3"/>
          <p:cNvSpPr txBox="1">
            <a:spLocks noChangeArrowheads="1"/>
          </p:cNvSpPr>
          <p:nvPr/>
        </p:nvSpPr>
        <p:spPr bwMode="auto">
          <a:xfrm>
            <a:off x="6564313" y="5108575"/>
            <a:ext cx="60785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/>
              <a:t>Low</a:t>
            </a:r>
          </a:p>
        </p:txBody>
      </p:sp>
      <p:sp>
        <p:nvSpPr>
          <p:cNvPr id="177157" name="Text Box 5"/>
          <p:cNvSpPr txBox="1">
            <a:spLocks noChangeArrowheads="1"/>
          </p:cNvSpPr>
          <p:nvPr/>
        </p:nvSpPr>
        <p:spPr bwMode="auto">
          <a:xfrm>
            <a:off x="2990850" y="1508125"/>
            <a:ext cx="471635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/>
              <a:t>Operational and Corporate Relatedness</a:t>
            </a:r>
          </a:p>
        </p:txBody>
      </p:sp>
      <p:sp>
        <p:nvSpPr>
          <p:cNvPr id="177158" name="Text Box 6"/>
          <p:cNvSpPr txBox="1">
            <a:spLocks noChangeArrowheads="1"/>
          </p:cNvSpPr>
          <p:nvPr/>
        </p:nvSpPr>
        <p:spPr bwMode="auto">
          <a:xfrm>
            <a:off x="2754313" y="5530850"/>
            <a:ext cx="53784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dirty="0"/>
              <a:t>Corporate Relatedness: Transferring Skills into Businesses through Corporate Headquarters</a:t>
            </a:r>
          </a:p>
        </p:txBody>
      </p:sp>
      <p:sp>
        <p:nvSpPr>
          <p:cNvPr id="177159" name="Text Box 7"/>
          <p:cNvSpPr txBox="1">
            <a:spLocks noChangeArrowheads="1"/>
          </p:cNvSpPr>
          <p:nvPr/>
        </p:nvSpPr>
        <p:spPr bwMode="auto">
          <a:xfrm>
            <a:off x="346075" y="2852738"/>
            <a:ext cx="1939925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dirty="0"/>
              <a:t>Operational Relatedness: Sharing Activities between Businesses</a:t>
            </a:r>
          </a:p>
        </p:txBody>
      </p:sp>
      <p:sp>
        <p:nvSpPr>
          <p:cNvPr id="177160" name="Text Box 8"/>
          <p:cNvSpPr txBox="1">
            <a:spLocks noChangeArrowheads="1"/>
          </p:cNvSpPr>
          <p:nvPr/>
        </p:nvSpPr>
        <p:spPr bwMode="auto">
          <a:xfrm>
            <a:off x="1738313" y="2114550"/>
            <a:ext cx="65915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>
                <a:latin typeface="+mj-lt"/>
              </a:rPr>
              <a:t>High</a:t>
            </a:r>
          </a:p>
        </p:txBody>
      </p:sp>
      <p:sp>
        <p:nvSpPr>
          <p:cNvPr id="177161" name="Text Box 9"/>
          <p:cNvSpPr txBox="1">
            <a:spLocks noChangeArrowheads="1"/>
          </p:cNvSpPr>
          <p:nvPr/>
        </p:nvSpPr>
        <p:spPr bwMode="auto">
          <a:xfrm>
            <a:off x="1808163" y="4648200"/>
            <a:ext cx="60785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/>
              <a:t>Low</a:t>
            </a:r>
          </a:p>
        </p:txBody>
      </p:sp>
      <p:sp>
        <p:nvSpPr>
          <p:cNvPr id="177164" name="Rectangle 12"/>
          <p:cNvSpPr>
            <a:spLocks noChangeArrowheads="1"/>
          </p:cNvSpPr>
          <p:nvPr/>
        </p:nvSpPr>
        <p:spPr bwMode="blackWhite">
          <a:xfrm>
            <a:off x="2589213" y="2041525"/>
            <a:ext cx="2894012" cy="1511300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spcBef>
                <a:spcPct val="20000"/>
              </a:spcBef>
            </a:pPr>
            <a:r>
              <a:rPr lang="en-US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Related Constrained </a:t>
            </a:r>
            <a:br>
              <a:rPr lang="en-US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Diversification</a:t>
            </a:r>
          </a:p>
          <a:p>
            <a:pPr algn="ctr">
              <a:spcBef>
                <a:spcPct val="20000"/>
              </a:spcBef>
            </a:pPr>
            <a:r>
              <a:rPr lang="en-US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Vertical Integration </a:t>
            </a:r>
            <a:br>
              <a:rPr lang="en-US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sz="16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(Market Power)</a:t>
            </a:r>
          </a:p>
        </p:txBody>
      </p:sp>
      <p:sp>
        <p:nvSpPr>
          <p:cNvPr id="28" name="Rectangle 12"/>
          <p:cNvSpPr>
            <a:spLocks noChangeArrowheads="1"/>
          </p:cNvSpPr>
          <p:nvPr/>
        </p:nvSpPr>
        <p:spPr bwMode="blackWhite">
          <a:xfrm>
            <a:off x="5514975" y="2041525"/>
            <a:ext cx="2894012" cy="1511300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spcBef>
                <a:spcPct val="20000"/>
              </a:spcBef>
            </a:pPr>
            <a:r>
              <a:rPr lang="en-US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Both Operational</a:t>
            </a:r>
            <a:br>
              <a:rPr lang="en-US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and </a:t>
            </a:r>
            <a:br>
              <a:rPr lang="en-US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Corporate Relatedness</a:t>
            </a:r>
            <a:endParaRPr lang="en-US" sz="1600" b="1" dirty="0">
              <a:solidFill>
                <a:schemeClr val="bg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9" name="Rectangle 12"/>
          <p:cNvSpPr>
            <a:spLocks noChangeArrowheads="1"/>
          </p:cNvSpPr>
          <p:nvPr/>
        </p:nvSpPr>
        <p:spPr bwMode="blackWhite">
          <a:xfrm>
            <a:off x="2593976" y="3597275"/>
            <a:ext cx="2894012" cy="1511300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spcBef>
                <a:spcPct val="20000"/>
              </a:spcBef>
            </a:pPr>
            <a:r>
              <a:rPr lang="en-US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Diversification</a:t>
            </a:r>
            <a:br>
              <a:rPr lang="en-US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(Financial Economies)</a:t>
            </a:r>
          </a:p>
          <a:p>
            <a:pPr algn="ctr">
              <a:spcBef>
                <a:spcPct val="20000"/>
              </a:spcBef>
            </a:pPr>
            <a:r>
              <a:rPr lang="en-US" sz="16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(Rare capability that creates</a:t>
            </a:r>
            <a:br>
              <a:rPr lang="en-US" sz="16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sz="16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diseconomies of scope)</a:t>
            </a:r>
          </a:p>
        </p:txBody>
      </p:sp>
      <p:sp>
        <p:nvSpPr>
          <p:cNvPr id="30" name="Rectangle 12"/>
          <p:cNvSpPr>
            <a:spLocks noChangeArrowheads="1"/>
          </p:cNvSpPr>
          <p:nvPr/>
        </p:nvSpPr>
        <p:spPr bwMode="blackWhite">
          <a:xfrm>
            <a:off x="5539105" y="3597275"/>
            <a:ext cx="2894012" cy="1511300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spcBef>
                <a:spcPct val="20000"/>
              </a:spcBef>
            </a:pPr>
            <a:r>
              <a:rPr lang="en-US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Related Linked</a:t>
            </a:r>
            <a:br>
              <a:rPr lang="en-US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Diversification</a:t>
            </a:r>
            <a:br>
              <a:rPr lang="en-US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(Economies of Scope)</a:t>
            </a:r>
            <a:endParaRPr lang="en-US" sz="1600" b="1" dirty="0">
              <a:solidFill>
                <a:schemeClr val="bg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88870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500"/>
                                        <p:tgtEl>
                                          <p:spTgt spid="177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77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77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77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77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77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77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77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7154" grpId="0"/>
      <p:bldP spid="177155" grpId="0"/>
      <p:bldP spid="177157" grpId="0"/>
      <p:bldP spid="177158" grpId="0"/>
      <p:bldP spid="177159" grpId="0"/>
      <p:bldP spid="177160" grpId="0"/>
      <p:bldP spid="177161" grpId="0"/>
      <p:bldP spid="177164" grpId="0" animBg="1"/>
      <p:bldP spid="28" grpId="0" animBg="1"/>
      <p:bldP spid="29" grpId="0" animBg="1"/>
      <p:bldP spid="3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Value Creating Strategies: Operational </a:t>
            </a:r>
            <a:br>
              <a:rPr lang="en-US" dirty="0"/>
            </a:br>
            <a:r>
              <a:rPr lang="en-US" dirty="0"/>
              <a:t>and Corporate </a:t>
            </a:r>
          </a:p>
        </p:txBody>
      </p:sp>
      <p:pic>
        <p:nvPicPr>
          <p:cNvPr id="9" name="Content Placeholder 6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3236" y="1265864"/>
            <a:ext cx="6377528" cy="5333373"/>
          </a:xfrm>
        </p:spPr>
      </p:pic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6–</a:t>
            </a:r>
            <a:fld id="{31C2FF8C-6163-4BE2-A987-19791D97A052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47138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6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Related Diversification</a:t>
            </a:r>
          </a:p>
        </p:txBody>
      </p:sp>
      <p:sp>
        <p:nvSpPr>
          <p:cNvPr id="181257" name="Rectangle 9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Firms create value by building upon or extending:</a:t>
            </a:r>
          </a:p>
          <a:p>
            <a:pPr lvl="1"/>
            <a:r>
              <a:rPr lang="en-US" dirty="0"/>
              <a:t>resources</a:t>
            </a:r>
          </a:p>
          <a:p>
            <a:pPr lvl="1"/>
            <a:r>
              <a:rPr lang="en-US" dirty="0"/>
              <a:t>capabilities</a:t>
            </a:r>
          </a:p>
          <a:p>
            <a:pPr lvl="1"/>
            <a:r>
              <a:rPr lang="en-US" dirty="0"/>
              <a:t>core competencies</a:t>
            </a:r>
          </a:p>
          <a:p>
            <a:r>
              <a:rPr lang="en-US" dirty="0"/>
              <a:t>Economies of Scope</a:t>
            </a:r>
          </a:p>
          <a:p>
            <a:pPr lvl="1"/>
            <a:r>
              <a:rPr lang="en-US" dirty="0"/>
              <a:t>Cost savings that occur when a firm transfers capabilities and competencies developed in one of its businesses to another of its businesses.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6–</a:t>
            </a:r>
            <a:fld id="{FA90CAD2-2AA3-49E0-8124-A5CCAB15052F}" type="slidenum">
              <a:rPr lang="en-US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507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12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812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812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812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812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8125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304" name="Rectangle 8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Related Diversification: </a:t>
            </a:r>
            <a:br>
              <a:rPr lang="en-US" dirty="0"/>
            </a:br>
            <a:r>
              <a:rPr lang="en-US" dirty="0"/>
              <a:t>Economies of Scope</a:t>
            </a:r>
          </a:p>
        </p:txBody>
      </p:sp>
      <p:sp>
        <p:nvSpPr>
          <p:cNvPr id="183305" name="Rectangle 9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ct val="50000"/>
              </a:spcBef>
            </a:pPr>
            <a:r>
              <a:rPr lang="en-US" dirty="0"/>
              <a:t>Value is created from economies of scope through:</a:t>
            </a:r>
          </a:p>
          <a:p>
            <a:pPr lvl="1">
              <a:spcBef>
                <a:spcPct val="50000"/>
              </a:spcBef>
            </a:pPr>
            <a:r>
              <a:rPr lang="en-US" dirty="0"/>
              <a:t>operational relatedness in sharing activities.</a:t>
            </a:r>
          </a:p>
          <a:p>
            <a:pPr lvl="1">
              <a:spcBef>
                <a:spcPct val="50000"/>
              </a:spcBef>
            </a:pPr>
            <a:r>
              <a:rPr lang="en-US" dirty="0"/>
              <a:t>corporate relatedness in transferring skills or corporate core competencies among units.</a:t>
            </a:r>
          </a:p>
          <a:p>
            <a:pPr>
              <a:spcBef>
                <a:spcPct val="50000"/>
              </a:spcBef>
            </a:pPr>
            <a:r>
              <a:rPr lang="en-US" dirty="0"/>
              <a:t>The difference between sharing activities and transferring competencies is based on how the resources are jointly used to create economies of scope.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 2017Cengage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6–</a:t>
            </a:r>
            <a:fld id="{E4F42E65-3C75-451A-99A1-6877B3DB50E1}" type="slidenum">
              <a:rPr lang="en-US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49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33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833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833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833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52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Sharing Activities</a:t>
            </a:r>
          </a:p>
        </p:txBody>
      </p:sp>
      <p:sp>
        <p:nvSpPr>
          <p:cNvPr id="185353" name="Rectangle 9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ct val="50000"/>
              </a:spcBef>
            </a:pPr>
            <a:r>
              <a:rPr lang="en-US" dirty="0"/>
              <a:t>Operational Relatedness</a:t>
            </a:r>
          </a:p>
          <a:p>
            <a:pPr lvl="1">
              <a:spcBef>
                <a:spcPct val="50000"/>
              </a:spcBef>
            </a:pPr>
            <a:r>
              <a:rPr lang="en-US" dirty="0"/>
              <a:t>Created by sharing either a primary activity such as inventory delivery systems, or a support activity such as purchasing.</a:t>
            </a:r>
          </a:p>
          <a:p>
            <a:pPr lvl="1">
              <a:spcBef>
                <a:spcPct val="50000"/>
              </a:spcBef>
            </a:pPr>
            <a:r>
              <a:rPr lang="en-US" dirty="0"/>
              <a:t>Activity sharing requires sharing strategic control over business units.</a:t>
            </a:r>
          </a:p>
          <a:p>
            <a:pPr lvl="1">
              <a:spcBef>
                <a:spcPct val="50000"/>
              </a:spcBef>
            </a:pPr>
            <a:r>
              <a:rPr lang="en-US" dirty="0"/>
              <a:t>Activity sharing may create risk because business-unit ties create links between outcomes.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 2017Cengage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6–</a:t>
            </a:r>
            <a:fld id="{7933F7A6-13D8-4744-9196-46F3DD14FCBE}" type="slidenum">
              <a:rPr lang="en-US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53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853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853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853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5353" grpId="0" uiExpand="1" build="p" bldLvl="2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400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Transferring Corporate Competencies</a:t>
            </a:r>
          </a:p>
        </p:txBody>
      </p:sp>
      <p:sp>
        <p:nvSpPr>
          <p:cNvPr id="187401" name="Rectangle 9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Corporate Relatedness</a:t>
            </a:r>
          </a:p>
          <a:p>
            <a:pPr lvl="1"/>
            <a:r>
              <a:rPr lang="en-US" dirty="0"/>
              <a:t>Using complex sets of resources and capabilities to link different businesses through managerial and technological knowledge, experience, and expertise.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 2017Cengage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6–</a:t>
            </a:r>
            <a:fld id="{0D925174-95CC-4E4C-98CB-70E78E2C99D3}" type="slidenum">
              <a:rPr lang="en-US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148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4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74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4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874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7401" grpId="0" uiExpand="1" build="p" bldLvl="2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8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Corporate Relatedness</a:t>
            </a:r>
          </a:p>
        </p:txBody>
      </p:sp>
      <p:sp>
        <p:nvSpPr>
          <p:cNvPr id="189449" name="Rectangle 9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ct val="50000"/>
              </a:spcBef>
            </a:pPr>
            <a:r>
              <a:rPr lang="en-US" dirty="0"/>
              <a:t>Creates value in two ways:</a:t>
            </a:r>
          </a:p>
          <a:p>
            <a:pPr lvl="1">
              <a:spcBef>
                <a:spcPct val="50000"/>
              </a:spcBef>
            </a:pPr>
            <a:r>
              <a:rPr lang="en-US" dirty="0"/>
              <a:t>eliminates resource duplication in the need to allocate resources for a second unit to develop a competence that already exists in another unit.</a:t>
            </a:r>
          </a:p>
          <a:p>
            <a:pPr lvl="1">
              <a:spcBef>
                <a:spcPct val="50000"/>
              </a:spcBef>
            </a:pPr>
            <a:r>
              <a:rPr lang="en-US" dirty="0"/>
              <a:t>provides intangible resources (resource intangibility) that are difficult for competitors to understand and imitate.</a:t>
            </a:r>
          </a:p>
          <a:p>
            <a:pPr lvl="2">
              <a:spcBef>
                <a:spcPct val="50000"/>
              </a:spcBef>
            </a:pPr>
            <a:r>
              <a:rPr lang="en-US" dirty="0"/>
              <a:t>A transferred intangible resource gives the unit receiving it an immediate competitive advantage over its rivals.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 2017Cengage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6–</a:t>
            </a:r>
            <a:fld id="{AC80E802-74C3-411B-A9E6-5289E1F32DB3}" type="slidenum">
              <a:rPr lang="en-US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482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94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894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894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894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9449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6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Related Diversification: Market Power</a:t>
            </a:r>
          </a:p>
        </p:txBody>
      </p:sp>
      <p:sp>
        <p:nvSpPr>
          <p:cNvPr id="191497" name="Rectangle 9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Market power exists when a firm can:</a:t>
            </a:r>
          </a:p>
          <a:p>
            <a:pPr lvl="1"/>
            <a:r>
              <a:rPr lang="en-US" dirty="0"/>
              <a:t>sell its products above the existing competitive level and/or </a:t>
            </a:r>
          </a:p>
          <a:p>
            <a:pPr lvl="1"/>
            <a:r>
              <a:rPr lang="en-US" dirty="0"/>
              <a:t>reduce the costs of its primary and support activities below the competitive level.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 2017Cengage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6–</a:t>
            </a:r>
            <a:fld id="{C3A2CD67-7AF1-4904-AF48-7EB233F4EF71}" type="slidenum">
              <a:rPr lang="en-US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134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14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914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914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1497" grpId="0" uiExpand="1" build="p" bldLvl="2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44" name="Rectangle 8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Related Diversification: </a:t>
            </a:r>
            <a:br>
              <a:rPr lang="en-US" dirty="0"/>
            </a:br>
            <a:r>
              <a:rPr lang="en-US" dirty="0"/>
              <a:t>Market Power (cont’d)</a:t>
            </a:r>
          </a:p>
        </p:txBody>
      </p:sp>
      <p:sp>
        <p:nvSpPr>
          <p:cNvPr id="193545" name="Rectangle 9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ct val="50000"/>
              </a:spcBef>
            </a:pPr>
            <a:r>
              <a:rPr lang="en-US" dirty="0"/>
              <a:t>Multipoint Competition</a:t>
            </a:r>
          </a:p>
          <a:p>
            <a:pPr lvl="1">
              <a:spcBef>
                <a:spcPct val="50000"/>
              </a:spcBef>
            </a:pPr>
            <a:r>
              <a:rPr lang="en-US" dirty="0"/>
              <a:t>Two or more diversified firms simultaneously compete in the same product areas or geographic markets.</a:t>
            </a:r>
          </a:p>
          <a:p>
            <a:pPr>
              <a:spcBef>
                <a:spcPct val="50000"/>
              </a:spcBef>
            </a:pPr>
            <a:r>
              <a:rPr lang="en-US" dirty="0"/>
              <a:t>Vertical Integration</a:t>
            </a:r>
          </a:p>
          <a:p>
            <a:pPr lvl="1">
              <a:spcBef>
                <a:spcPct val="50000"/>
              </a:spcBef>
            </a:pPr>
            <a:r>
              <a:rPr lang="en-US" dirty="0"/>
              <a:t>Backward integration — a firm produces its own inputs.</a:t>
            </a:r>
          </a:p>
          <a:p>
            <a:pPr lvl="1">
              <a:spcBef>
                <a:spcPct val="50000"/>
              </a:spcBef>
            </a:pPr>
            <a:r>
              <a:rPr lang="en-US" dirty="0"/>
              <a:t>Forward integration — a firm operates its own distribution system for delivering its outputs.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 2017Cengage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6–</a:t>
            </a:r>
            <a:fld id="{9A7D6BB0-AFCF-4310-B732-76198D04FA3D}" type="slidenum">
              <a:rPr lang="en-US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695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35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935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935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935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935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92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Related Diversification: Complexity</a:t>
            </a:r>
          </a:p>
        </p:txBody>
      </p:sp>
      <p:sp>
        <p:nvSpPr>
          <p:cNvPr id="195593" name="Rectangle 9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ct val="50000"/>
              </a:spcBef>
            </a:pPr>
            <a:r>
              <a:rPr lang="en-US" dirty="0"/>
              <a:t>Simultaneous Operational Relatedness and Corporate Relatedness</a:t>
            </a:r>
          </a:p>
          <a:p>
            <a:pPr lvl="1">
              <a:spcBef>
                <a:spcPct val="50000"/>
              </a:spcBef>
            </a:pPr>
            <a:r>
              <a:rPr lang="en-US" dirty="0"/>
              <a:t>Involves managing two sources of </a:t>
            </a:r>
            <a:r>
              <a:rPr lang="en-US"/>
              <a:t>knowledge simultaneously</a:t>
            </a:r>
            <a:endParaRPr lang="en-US" dirty="0"/>
          </a:p>
          <a:p>
            <a:pPr lvl="2">
              <a:spcBef>
                <a:spcPct val="50000"/>
              </a:spcBef>
            </a:pPr>
            <a:r>
              <a:rPr lang="en-US" dirty="0"/>
              <a:t>Operational forms of economies of scope</a:t>
            </a:r>
          </a:p>
          <a:p>
            <a:pPr lvl="2">
              <a:spcBef>
                <a:spcPct val="50000"/>
              </a:spcBef>
            </a:pPr>
            <a:r>
              <a:rPr lang="en-US" dirty="0"/>
              <a:t>Corporate forms of economies of scope</a:t>
            </a:r>
          </a:p>
          <a:p>
            <a:pPr lvl="1">
              <a:spcBef>
                <a:spcPct val="50000"/>
              </a:spcBef>
            </a:pPr>
            <a:r>
              <a:rPr lang="en-US" dirty="0"/>
              <a:t>Many such efforts often fail because of implementation difficulties.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 2017Cengage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6–</a:t>
            </a:r>
            <a:fld id="{76C3F15F-FD20-4FD9-A1F6-56FCA211AE81}" type="slidenum">
              <a:rPr lang="en-US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398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55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955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955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955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955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40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Unrelated Diversification</a:t>
            </a:r>
          </a:p>
        </p:txBody>
      </p:sp>
      <p:sp>
        <p:nvSpPr>
          <p:cNvPr id="197641" name="Rectangle 9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ct val="50000"/>
              </a:spcBef>
            </a:pPr>
            <a:r>
              <a:rPr lang="en-US" dirty="0"/>
              <a:t>Financial Economies:</a:t>
            </a:r>
          </a:p>
          <a:p>
            <a:pPr lvl="1">
              <a:spcBef>
                <a:spcPct val="50000"/>
              </a:spcBef>
            </a:pPr>
            <a:r>
              <a:rPr lang="en-US" dirty="0"/>
              <a:t>are cost savings realized through improved allocations of financial resources.</a:t>
            </a:r>
          </a:p>
          <a:p>
            <a:pPr lvl="2">
              <a:spcBef>
                <a:spcPct val="50000"/>
              </a:spcBef>
            </a:pPr>
            <a:r>
              <a:rPr lang="en-US" dirty="0"/>
              <a:t>Based on investments inside or outside the firm</a:t>
            </a:r>
          </a:p>
          <a:p>
            <a:pPr lvl="1">
              <a:spcBef>
                <a:spcPct val="50000"/>
              </a:spcBef>
            </a:pPr>
            <a:r>
              <a:rPr lang="en-US" dirty="0"/>
              <a:t>create value through two types of financial economies:</a:t>
            </a:r>
          </a:p>
          <a:p>
            <a:pPr lvl="2">
              <a:spcBef>
                <a:spcPct val="50000"/>
              </a:spcBef>
            </a:pPr>
            <a:r>
              <a:rPr lang="en-US" dirty="0"/>
              <a:t>Efficient internal capital allocations</a:t>
            </a:r>
          </a:p>
          <a:p>
            <a:pPr lvl="2">
              <a:spcBef>
                <a:spcPct val="50000"/>
              </a:spcBef>
            </a:pPr>
            <a:r>
              <a:rPr lang="en-US" dirty="0"/>
              <a:t>Purchase of other corporations and the restructuring their assets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 2017Cengage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6–</a:t>
            </a:r>
            <a:fld id="{E2224B25-2503-45C6-B1A5-98A5BFE24BC0}" type="slidenum">
              <a:rPr lang="en-US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273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76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976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976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976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976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976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7641" grpId="0" uiExpand="1" build="p" bldLvl="2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8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Unrelated Diversification (cont’d)</a:t>
            </a:r>
          </a:p>
        </p:txBody>
      </p:sp>
      <p:sp>
        <p:nvSpPr>
          <p:cNvPr id="199689" name="Rectangle 9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ct val="50000"/>
              </a:spcBef>
            </a:pPr>
            <a:r>
              <a:rPr lang="en-US" dirty="0"/>
              <a:t>Efficient Internal Capital Market Allocation</a:t>
            </a:r>
          </a:p>
          <a:p>
            <a:pPr lvl="1">
              <a:spcBef>
                <a:spcPct val="50000"/>
              </a:spcBef>
            </a:pPr>
            <a:r>
              <a:rPr lang="en-US" dirty="0"/>
              <a:t>Corporate office distributes capital to business divisions to create value for overall company.</a:t>
            </a:r>
          </a:p>
          <a:p>
            <a:pPr lvl="2">
              <a:spcBef>
                <a:spcPct val="50000"/>
              </a:spcBef>
            </a:pPr>
            <a:r>
              <a:rPr lang="en-US" dirty="0"/>
              <a:t>Corporate office gains access to information about those businesses’ actual and prospective performance.</a:t>
            </a:r>
          </a:p>
          <a:p>
            <a:pPr lvl="1">
              <a:spcBef>
                <a:spcPct val="50000"/>
              </a:spcBef>
            </a:pPr>
            <a:r>
              <a:rPr lang="en-US" dirty="0"/>
              <a:t>Conglomerate life cycles are fairly short life cycle because financial economies are more easily duplicated by competitors than are gains from operational and corporate relatedness.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 2017Cengage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6–</a:t>
            </a:r>
            <a:fld id="{1463ADDD-36BA-40E7-AAFE-6A813C895905}" type="slidenum">
              <a:rPr lang="en-US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246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6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96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6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996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6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996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6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996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9689" grpId="0" uiExpand="1" build="p" bldLvl="2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6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Unrelated Diversification: Restructuring</a:t>
            </a:r>
          </a:p>
        </p:txBody>
      </p:sp>
      <p:sp>
        <p:nvSpPr>
          <p:cNvPr id="201737" name="Rectangle 9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ct val="50000"/>
              </a:spcBef>
            </a:pPr>
            <a:r>
              <a:rPr lang="en-US" dirty="0"/>
              <a:t>Restructuring creates financial economies</a:t>
            </a:r>
          </a:p>
          <a:p>
            <a:pPr lvl="1">
              <a:spcBef>
                <a:spcPct val="50000"/>
              </a:spcBef>
            </a:pPr>
            <a:r>
              <a:rPr lang="en-US" dirty="0"/>
              <a:t>A firm creates value by buying and selling other firms’ assets in the external market.</a:t>
            </a:r>
          </a:p>
          <a:p>
            <a:pPr>
              <a:spcBef>
                <a:spcPct val="50000"/>
              </a:spcBef>
            </a:pPr>
            <a:r>
              <a:rPr lang="en-US" dirty="0"/>
              <a:t>Resource allocation decisions may become complex, so success often requires:</a:t>
            </a:r>
          </a:p>
          <a:p>
            <a:pPr lvl="1">
              <a:spcBef>
                <a:spcPct val="50000"/>
              </a:spcBef>
            </a:pPr>
            <a:r>
              <a:rPr lang="en-US" dirty="0"/>
              <a:t>focus on mature, low-technology businesses.</a:t>
            </a:r>
          </a:p>
          <a:p>
            <a:pPr lvl="1">
              <a:spcBef>
                <a:spcPct val="50000"/>
              </a:spcBef>
            </a:pPr>
            <a:r>
              <a:rPr lang="en-US" dirty="0"/>
              <a:t>focus on businesses not reliant on a client orientation.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 2017Cengage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6–</a:t>
            </a:r>
            <a:fld id="{099AD0A1-CA66-4DA2-A3D7-759F012A30E1}" type="slidenum">
              <a:rPr lang="en-US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043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17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017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017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017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017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1737" grpId="0" uiExpand="1" build="p" bldLvl="2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External Incentives to Diversify</a:t>
            </a: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 2017Cengage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6–</a:t>
            </a:r>
            <a:fld id="{04649F57-79C1-4B09-9966-ED783741CA51}" type="slidenum">
              <a:rPr lang="en-US"/>
              <a:pPr/>
              <a:t>23</a:t>
            </a:fld>
            <a:endParaRPr lang="en-US"/>
          </a:p>
        </p:txBody>
      </p:sp>
      <p:sp>
        <p:nvSpPr>
          <p:cNvPr id="203779" name="Rectangle 3"/>
          <p:cNvSpPr>
            <a:spLocks noChangeArrowheads="1"/>
          </p:cNvSpPr>
          <p:nvPr/>
        </p:nvSpPr>
        <p:spPr bwMode="auto">
          <a:xfrm>
            <a:off x="3429000" y="1470025"/>
            <a:ext cx="4953000" cy="424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2800">
                <a:solidFill>
                  <a:srgbClr val="0066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Ø"/>
              <a:defRPr sz="2400">
                <a:solidFill>
                  <a:srgbClr val="CC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dirty="0">
                <a:solidFill>
                  <a:schemeClr val="tx1"/>
                </a:solidFill>
                <a:effectLst/>
              </a:rPr>
              <a:t>Antitrust laws in 1960s and 1970s discouraged mergers that created increased market power (vertical or horizontal integration.</a:t>
            </a:r>
          </a:p>
          <a:p>
            <a:pPr>
              <a:spcBef>
                <a:spcPct val="50000"/>
              </a:spcBef>
            </a:pPr>
            <a:r>
              <a:rPr lang="en-US" sz="2000" dirty="0">
                <a:solidFill>
                  <a:schemeClr val="tx1"/>
                </a:solidFill>
                <a:effectLst/>
              </a:rPr>
              <a:t>Mergers in the 1960s and 1970s thus tended to be unrelated.</a:t>
            </a:r>
          </a:p>
          <a:p>
            <a:pPr>
              <a:spcBef>
                <a:spcPct val="50000"/>
              </a:spcBef>
            </a:pPr>
            <a:r>
              <a:rPr lang="en-US" sz="2000" dirty="0">
                <a:solidFill>
                  <a:schemeClr val="tx1"/>
                </a:solidFill>
                <a:effectLst/>
              </a:rPr>
              <a:t>Relaxation of antitrust enforcement results in more and larger horizontal mergers.</a:t>
            </a:r>
          </a:p>
          <a:p>
            <a:pPr>
              <a:spcBef>
                <a:spcPct val="50000"/>
              </a:spcBef>
            </a:pPr>
            <a:r>
              <a:rPr lang="en-US" sz="2000" dirty="0">
                <a:solidFill>
                  <a:schemeClr val="tx1"/>
                </a:solidFill>
                <a:effectLst/>
              </a:rPr>
              <a:t>Early 2000: antitrust concerns seem to be emerging and mergers are now more closely scrutinized.</a:t>
            </a:r>
          </a:p>
        </p:txBody>
      </p:sp>
      <p:sp>
        <p:nvSpPr>
          <p:cNvPr id="203781" name="Rectangle 5"/>
          <p:cNvSpPr>
            <a:spLocks noChangeArrowheads="1"/>
          </p:cNvSpPr>
          <p:nvPr/>
        </p:nvSpPr>
        <p:spPr bwMode="blackWhite">
          <a:xfrm>
            <a:off x="533400" y="1371600"/>
            <a:ext cx="2189163" cy="896938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5000"/>
              </a:lnSpc>
            </a:pPr>
            <a:r>
              <a:rPr lang="en-US" sz="20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Anti-trust Legislation</a:t>
            </a:r>
          </a:p>
        </p:txBody>
      </p:sp>
      <p:sp>
        <p:nvSpPr>
          <p:cNvPr id="203783" name="AutoShape 7"/>
          <p:cNvSpPr>
            <a:spLocks/>
          </p:cNvSpPr>
          <p:nvPr/>
        </p:nvSpPr>
        <p:spPr bwMode="auto">
          <a:xfrm>
            <a:off x="2732088" y="1393825"/>
            <a:ext cx="1295400" cy="4397375"/>
          </a:xfrm>
          <a:prstGeom prst="leftBrace">
            <a:avLst>
              <a:gd name="adj1" fmla="val 0"/>
              <a:gd name="adj2" fmla="val 9866"/>
            </a:avLst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338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500"/>
                                        <p:tgtEl>
                                          <p:spTgt spid="203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03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03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03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03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03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3781" grpId="0" animBg="1"/>
      <p:bldP spid="20378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External Incentives to Diversify (cont’d)</a:t>
            </a:r>
          </a:p>
        </p:txBody>
      </p:sp>
      <p:sp>
        <p:nvSpPr>
          <p:cNvPr id="11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 2017Cengage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  <p:sp>
        <p:nvSpPr>
          <p:cNvPr id="12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6–</a:t>
            </a:r>
            <a:fld id="{203A2139-4A9F-467B-8D39-BB6C1EEEB9D3}" type="slidenum">
              <a:rPr lang="en-US"/>
              <a:pPr/>
              <a:t>24</a:t>
            </a:fld>
            <a:endParaRPr lang="en-US"/>
          </a:p>
        </p:txBody>
      </p:sp>
      <p:sp>
        <p:nvSpPr>
          <p:cNvPr id="205827" name="Rectangle 3"/>
          <p:cNvSpPr>
            <a:spLocks noChangeArrowheads="1"/>
          </p:cNvSpPr>
          <p:nvPr/>
        </p:nvSpPr>
        <p:spPr bwMode="auto">
          <a:xfrm>
            <a:off x="3429000" y="1470025"/>
            <a:ext cx="4572000" cy="409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2800">
                <a:solidFill>
                  <a:srgbClr val="0066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Ø"/>
              <a:defRPr sz="2400">
                <a:solidFill>
                  <a:srgbClr val="CC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dirty="0">
                <a:solidFill>
                  <a:schemeClr val="tx1"/>
                </a:solidFill>
                <a:effectLst/>
              </a:rPr>
              <a:t>High tax rates on dividends cause </a:t>
            </a:r>
            <a:br>
              <a:rPr lang="en-US" sz="2000" dirty="0">
                <a:solidFill>
                  <a:schemeClr val="tx1"/>
                </a:solidFill>
                <a:effectLst/>
              </a:rPr>
            </a:br>
            <a:r>
              <a:rPr lang="en-US" sz="2000" dirty="0">
                <a:solidFill>
                  <a:schemeClr val="tx1"/>
                </a:solidFill>
                <a:effectLst/>
              </a:rPr>
              <a:t>a corporate shift from dividends to buying and building companies in high-performance industries.</a:t>
            </a:r>
          </a:p>
          <a:p>
            <a:pPr>
              <a:spcBef>
                <a:spcPct val="50000"/>
              </a:spcBef>
            </a:pPr>
            <a:r>
              <a:rPr lang="en-US" sz="2000" dirty="0">
                <a:solidFill>
                  <a:schemeClr val="tx1"/>
                </a:solidFill>
                <a:effectLst/>
              </a:rPr>
              <a:t>1986 Tax Reform Act</a:t>
            </a:r>
          </a:p>
          <a:p>
            <a:pPr lvl="1">
              <a:spcBef>
                <a:spcPct val="50000"/>
              </a:spcBef>
              <a:buFont typeface="Arial" pitchFamily="34" charset="0"/>
              <a:buChar char="–"/>
            </a:pPr>
            <a:r>
              <a:rPr lang="en-US" sz="2000" dirty="0">
                <a:solidFill>
                  <a:schemeClr val="tx1"/>
                </a:solidFill>
                <a:effectLst/>
              </a:rPr>
              <a:t>Reduced individual ordinary income tax rate from 50 to 28 percent.</a:t>
            </a:r>
          </a:p>
          <a:p>
            <a:pPr lvl="1">
              <a:spcBef>
                <a:spcPct val="50000"/>
              </a:spcBef>
              <a:buFont typeface="Arial" pitchFamily="34" charset="0"/>
              <a:buChar char="–"/>
            </a:pPr>
            <a:r>
              <a:rPr lang="en-US" sz="2000" dirty="0">
                <a:solidFill>
                  <a:schemeClr val="tx1"/>
                </a:solidFill>
                <a:effectLst/>
              </a:rPr>
              <a:t>Treated capital gains as ordinary income. </a:t>
            </a:r>
          </a:p>
          <a:p>
            <a:pPr lvl="1">
              <a:spcBef>
                <a:spcPct val="50000"/>
              </a:spcBef>
              <a:buFont typeface="Arial" pitchFamily="34" charset="0"/>
              <a:buChar char="–"/>
            </a:pPr>
            <a:r>
              <a:rPr lang="en-US" sz="2000" dirty="0">
                <a:solidFill>
                  <a:schemeClr val="tx1"/>
                </a:solidFill>
                <a:effectLst/>
              </a:rPr>
              <a:t>Created incentive for shareholders to prefer dividends to acquisition investments.</a:t>
            </a:r>
          </a:p>
        </p:txBody>
      </p:sp>
      <p:sp>
        <p:nvSpPr>
          <p:cNvPr id="205831" name="AutoShape 7"/>
          <p:cNvSpPr>
            <a:spLocks/>
          </p:cNvSpPr>
          <p:nvPr/>
        </p:nvSpPr>
        <p:spPr bwMode="auto">
          <a:xfrm>
            <a:off x="2732088" y="1393825"/>
            <a:ext cx="1295400" cy="4778375"/>
          </a:xfrm>
          <a:prstGeom prst="leftBrace">
            <a:avLst>
              <a:gd name="adj1" fmla="val 0"/>
              <a:gd name="adj2" fmla="val 32500"/>
            </a:avLst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Rectangle 5"/>
          <p:cNvSpPr>
            <a:spLocks noChangeArrowheads="1"/>
          </p:cNvSpPr>
          <p:nvPr/>
        </p:nvSpPr>
        <p:spPr bwMode="blackWhite">
          <a:xfrm>
            <a:off x="533400" y="1371600"/>
            <a:ext cx="2189163" cy="896938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5000"/>
              </a:lnSpc>
            </a:pPr>
            <a:r>
              <a:rPr lang="en-US" sz="20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Anti-trust Legislation</a:t>
            </a:r>
          </a:p>
        </p:txBody>
      </p:sp>
      <p:sp>
        <p:nvSpPr>
          <p:cNvPr id="14" name="Rectangle 5"/>
          <p:cNvSpPr>
            <a:spLocks noChangeArrowheads="1"/>
          </p:cNvSpPr>
          <p:nvPr/>
        </p:nvSpPr>
        <p:spPr bwMode="blackWhite">
          <a:xfrm>
            <a:off x="542925" y="2387410"/>
            <a:ext cx="2189163" cy="896938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5000"/>
              </a:lnSpc>
            </a:pPr>
            <a:r>
              <a:rPr lang="en-US" sz="20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Tax Laws</a:t>
            </a:r>
          </a:p>
        </p:txBody>
      </p:sp>
    </p:spTree>
    <p:extLst>
      <p:ext uri="{BB962C8B-B14F-4D97-AF65-F5344CB8AC3E}">
        <p14:creationId xmlns:p14="http://schemas.microsoft.com/office/powerpoint/2010/main" val="317218587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058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05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05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05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058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058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827" grpId="0" uiExpand="1" build="p" autoUpdateAnimBg="0"/>
      <p:bldP spid="205831" grpId="0" animBg="1"/>
      <p:bldP spid="1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Internal Incentives to Diversify</a:t>
            </a: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 2017Cengage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6–</a:t>
            </a:r>
            <a:fld id="{090C9C23-EF62-4295-AA18-7E63BDF588BF}" type="slidenum">
              <a:rPr lang="en-US"/>
              <a:pPr/>
              <a:t>25</a:t>
            </a:fld>
            <a:endParaRPr lang="en-US"/>
          </a:p>
        </p:txBody>
      </p:sp>
      <p:sp>
        <p:nvSpPr>
          <p:cNvPr id="207875" name="Rectangle 3"/>
          <p:cNvSpPr>
            <a:spLocks noChangeArrowheads="1"/>
          </p:cNvSpPr>
          <p:nvPr/>
        </p:nvSpPr>
        <p:spPr bwMode="auto">
          <a:xfrm>
            <a:off x="3429000" y="1438275"/>
            <a:ext cx="4953000" cy="302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2800">
                <a:solidFill>
                  <a:srgbClr val="0066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Ø"/>
              <a:defRPr sz="2400">
                <a:solidFill>
                  <a:srgbClr val="CC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dirty="0">
                <a:solidFill>
                  <a:schemeClr val="tx1"/>
                </a:solidFill>
                <a:effectLst/>
              </a:rPr>
              <a:t>High performance eliminates the need for greater diversification.</a:t>
            </a:r>
          </a:p>
          <a:p>
            <a:pPr>
              <a:spcBef>
                <a:spcPct val="50000"/>
              </a:spcBef>
            </a:pPr>
            <a:r>
              <a:rPr lang="en-US" sz="2000" dirty="0">
                <a:solidFill>
                  <a:schemeClr val="tx1"/>
                </a:solidFill>
                <a:effectLst/>
              </a:rPr>
              <a:t>Low performance acts as incentive for diversification.</a:t>
            </a:r>
          </a:p>
          <a:p>
            <a:pPr>
              <a:spcBef>
                <a:spcPct val="50000"/>
              </a:spcBef>
            </a:pPr>
            <a:r>
              <a:rPr lang="en-US" sz="2000" dirty="0">
                <a:solidFill>
                  <a:schemeClr val="tx1"/>
                </a:solidFill>
                <a:effectLst/>
              </a:rPr>
              <a:t>Firms plagued by poor performance often take higher risks (diversification is risky).</a:t>
            </a:r>
          </a:p>
        </p:txBody>
      </p:sp>
      <p:sp>
        <p:nvSpPr>
          <p:cNvPr id="207879" name="AutoShape 7"/>
          <p:cNvSpPr>
            <a:spLocks/>
          </p:cNvSpPr>
          <p:nvPr/>
        </p:nvSpPr>
        <p:spPr bwMode="auto">
          <a:xfrm>
            <a:off x="2732088" y="1393825"/>
            <a:ext cx="1295400" cy="2644775"/>
          </a:xfrm>
          <a:prstGeom prst="leftBrace">
            <a:avLst>
              <a:gd name="adj1" fmla="val 0"/>
              <a:gd name="adj2" fmla="val 12981"/>
            </a:avLst>
          </a:prstGeom>
          <a:noFill/>
          <a:ln w="38100">
            <a:solidFill>
              <a:schemeClr val="accent5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blackWhite">
          <a:xfrm>
            <a:off x="542925" y="1393825"/>
            <a:ext cx="2189163" cy="896938"/>
          </a:xfrm>
          <a:prstGeom prst="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5000"/>
              </a:lnSpc>
            </a:pPr>
            <a:r>
              <a:rPr lang="en-US" sz="20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Low Performance</a:t>
            </a:r>
          </a:p>
        </p:txBody>
      </p:sp>
    </p:spTree>
    <p:extLst>
      <p:ext uri="{BB962C8B-B14F-4D97-AF65-F5344CB8AC3E}">
        <p14:creationId xmlns:p14="http://schemas.microsoft.com/office/powerpoint/2010/main" val="140187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078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07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078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07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7879" grpId="0" animBg="1"/>
      <p:bldP spid="1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7"/>
          <p:cNvSpPr>
            <a:spLocks/>
          </p:cNvSpPr>
          <p:nvPr/>
        </p:nvSpPr>
        <p:spPr bwMode="auto">
          <a:xfrm>
            <a:off x="2590800" y="1777206"/>
            <a:ext cx="1295400" cy="2568575"/>
          </a:xfrm>
          <a:prstGeom prst="leftBrace">
            <a:avLst>
              <a:gd name="adj1" fmla="val 0"/>
              <a:gd name="adj2" fmla="val 44301"/>
            </a:avLst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7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Internal Incentives to Diversify</a:t>
            </a: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 2017Cengage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6–</a:t>
            </a:r>
            <a:fld id="{090C9C23-EF62-4295-AA18-7E63BDF588BF}" type="slidenum">
              <a:rPr lang="en-US"/>
              <a:pPr/>
              <a:t>26</a:t>
            </a:fld>
            <a:endParaRPr lang="en-US"/>
          </a:p>
        </p:txBody>
      </p:sp>
      <p:sp>
        <p:nvSpPr>
          <p:cNvPr id="207875" name="Rectangle 3"/>
          <p:cNvSpPr>
            <a:spLocks noChangeArrowheads="1"/>
          </p:cNvSpPr>
          <p:nvPr/>
        </p:nvSpPr>
        <p:spPr bwMode="auto">
          <a:xfrm>
            <a:off x="3238500" y="1808988"/>
            <a:ext cx="4953000" cy="302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2800">
                <a:solidFill>
                  <a:srgbClr val="0066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Ø"/>
              <a:defRPr sz="2400">
                <a:solidFill>
                  <a:srgbClr val="CC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dirty="0">
                <a:solidFill>
                  <a:schemeClr val="tx1"/>
                </a:solidFill>
                <a:effectLst/>
              </a:rPr>
              <a:t>Diversification may be defensive strategy if:</a:t>
            </a:r>
          </a:p>
          <a:p>
            <a:pPr lvl="1">
              <a:spcBef>
                <a:spcPct val="50000"/>
              </a:spcBef>
              <a:buFont typeface="Arial" pitchFamily="34" charset="0"/>
              <a:buChar char="–"/>
            </a:pPr>
            <a:r>
              <a:rPr lang="en-US" sz="2000" dirty="0">
                <a:solidFill>
                  <a:schemeClr val="tx1"/>
                </a:solidFill>
                <a:effectLst/>
              </a:rPr>
              <a:t>product line matures.</a:t>
            </a:r>
          </a:p>
          <a:p>
            <a:pPr lvl="1">
              <a:spcBef>
                <a:spcPct val="50000"/>
              </a:spcBef>
              <a:buFont typeface="Arial" pitchFamily="34" charset="0"/>
              <a:buChar char="–"/>
            </a:pPr>
            <a:r>
              <a:rPr lang="en-US" sz="2000" dirty="0">
                <a:solidFill>
                  <a:schemeClr val="tx1"/>
                </a:solidFill>
                <a:effectLst/>
              </a:rPr>
              <a:t>product line is threatened.</a:t>
            </a:r>
          </a:p>
          <a:p>
            <a:pPr lvl="1">
              <a:spcBef>
                <a:spcPct val="50000"/>
              </a:spcBef>
              <a:buFont typeface="Arial" pitchFamily="34" charset="0"/>
              <a:buChar char="–"/>
            </a:pPr>
            <a:r>
              <a:rPr lang="en-US" sz="2000" dirty="0">
                <a:solidFill>
                  <a:schemeClr val="tx1"/>
                </a:solidFill>
                <a:effectLst/>
              </a:rPr>
              <a:t>firm is small and is in mature or maturing industry.</a:t>
            </a:r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blackWhite">
          <a:xfrm>
            <a:off x="542925" y="1393825"/>
            <a:ext cx="2189163" cy="896938"/>
          </a:xfrm>
          <a:prstGeom prst="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5000"/>
              </a:lnSpc>
            </a:pPr>
            <a:r>
              <a:rPr lang="en-US" sz="20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Low Performance</a:t>
            </a:r>
          </a:p>
        </p:txBody>
      </p:sp>
      <p:sp>
        <p:nvSpPr>
          <p:cNvPr id="11" name="Rectangle 5"/>
          <p:cNvSpPr>
            <a:spLocks noChangeArrowheads="1"/>
          </p:cNvSpPr>
          <p:nvPr/>
        </p:nvSpPr>
        <p:spPr bwMode="blackWhite">
          <a:xfrm>
            <a:off x="545973" y="2377280"/>
            <a:ext cx="2189163" cy="1051720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5000"/>
              </a:lnSpc>
            </a:pPr>
            <a:r>
              <a:rPr lang="en-US" sz="20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Uncertain Future Cash Flows</a:t>
            </a:r>
          </a:p>
        </p:txBody>
      </p:sp>
    </p:spTree>
    <p:extLst>
      <p:ext uri="{BB962C8B-B14F-4D97-AF65-F5344CB8AC3E}">
        <p14:creationId xmlns:p14="http://schemas.microsoft.com/office/powerpoint/2010/main" val="3147269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07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078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07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078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1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Internal Incentives to Diversify</a:t>
            </a: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 2017Cengage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6–</a:t>
            </a:r>
            <a:fld id="{090C9C23-EF62-4295-AA18-7E63BDF588BF}" type="slidenum">
              <a:rPr lang="en-US"/>
              <a:pPr/>
              <a:t>27</a:t>
            </a:fld>
            <a:endParaRPr lang="en-US"/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blackWhite">
          <a:xfrm>
            <a:off x="542925" y="1393825"/>
            <a:ext cx="2189163" cy="896938"/>
          </a:xfrm>
          <a:prstGeom prst="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5000"/>
              </a:lnSpc>
            </a:pPr>
            <a:r>
              <a:rPr lang="en-US" sz="20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Low Performance</a:t>
            </a:r>
          </a:p>
        </p:txBody>
      </p:sp>
      <p:sp>
        <p:nvSpPr>
          <p:cNvPr id="11" name="Rectangle 5"/>
          <p:cNvSpPr>
            <a:spLocks noChangeArrowheads="1"/>
          </p:cNvSpPr>
          <p:nvPr/>
        </p:nvSpPr>
        <p:spPr bwMode="blackWhite">
          <a:xfrm>
            <a:off x="545973" y="2377280"/>
            <a:ext cx="2189163" cy="1051720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5000"/>
              </a:lnSpc>
            </a:pPr>
            <a:r>
              <a:rPr lang="en-US" sz="20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Uncertain Future Cash Flows</a:t>
            </a:r>
          </a:p>
        </p:txBody>
      </p:sp>
      <p:sp>
        <p:nvSpPr>
          <p:cNvPr id="13" name="Rectangle 5"/>
          <p:cNvSpPr>
            <a:spLocks noChangeArrowheads="1"/>
          </p:cNvSpPr>
          <p:nvPr/>
        </p:nvSpPr>
        <p:spPr bwMode="blackWhite">
          <a:xfrm>
            <a:off x="542925" y="3503214"/>
            <a:ext cx="2189163" cy="1051720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5000"/>
              </a:lnSpc>
            </a:pPr>
            <a:r>
              <a:rPr lang="en-US" sz="20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Synergy and Firm Risk Reduction</a:t>
            </a:r>
          </a:p>
        </p:txBody>
      </p:sp>
      <p:sp>
        <p:nvSpPr>
          <p:cNvPr id="14" name="AutoShape 7"/>
          <p:cNvSpPr>
            <a:spLocks/>
          </p:cNvSpPr>
          <p:nvPr/>
        </p:nvSpPr>
        <p:spPr bwMode="auto">
          <a:xfrm>
            <a:off x="2732088" y="1393825"/>
            <a:ext cx="1295400" cy="4397375"/>
          </a:xfrm>
          <a:prstGeom prst="leftBrace">
            <a:avLst>
              <a:gd name="adj1" fmla="val 0"/>
              <a:gd name="adj2" fmla="val 64190"/>
            </a:avLst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3429000" y="1470025"/>
            <a:ext cx="5029200" cy="432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2800">
                <a:solidFill>
                  <a:srgbClr val="0066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Ø"/>
              <a:defRPr sz="2400">
                <a:solidFill>
                  <a:srgbClr val="CC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dirty="0">
                <a:solidFill>
                  <a:schemeClr val="tx1"/>
                </a:solidFill>
                <a:effectLst/>
              </a:rPr>
              <a:t>Synergy exists when the value created by businesses working together exceeds the value created by them working independently.</a:t>
            </a:r>
          </a:p>
          <a:p>
            <a:pPr>
              <a:spcBef>
                <a:spcPct val="50000"/>
              </a:spcBef>
            </a:pPr>
            <a:r>
              <a:rPr lang="en-US" sz="2000" dirty="0">
                <a:solidFill>
                  <a:schemeClr val="tx1"/>
                </a:solidFill>
                <a:effectLst/>
              </a:rPr>
              <a:t>But synergy creates joint interdependence between business units.</a:t>
            </a:r>
          </a:p>
          <a:p>
            <a:pPr>
              <a:spcBef>
                <a:spcPct val="50000"/>
              </a:spcBef>
            </a:pPr>
            <a:r>
              <a:rPr lang="en-US" sz="2000" dirty="0">
                <a:solidFill>
                  <a:schemeClr val="tx1"/>
                </a:solidFill>
                <a:effectLst/>
              </a:rPr>
              <a:t>A firm may become risk averse and constrain its level of activity sharing.</a:t>
            </a:r>
          </a:p>
          <a:p>
            <a:pPr>
              <a:spcBef>
                <a:spcPct val="50000"/>
              </a:spcBef>
            </a:pPr>
            <a:r>
              <a:rPr lang="en-US" sz="2000" dirty="0">
                <a:solidFill>
                  <a:schemeClr val="tx1"/>
                </a:solidFill>
                <a:effectLst/>
              </a:rPr>
              <a:t>A firm may reduce level of technological change by operating in more certain environments.</a:t>
            </a:r>
          </a:p>
        </p:txBody>
      </p:sp>
    </p:spTree>
    <p:extLst>
      <p:ext uri="{BB962C8B-B14F-4D97-AF65-F5344CB8AC3E}">
        <p14:creationId xmlns:p14="http://schemas.microsoft.com/office/powerpoint/2010/main" val="2562448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20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Resources and Diversification</a:t>
            </a:r>
          </a:p>
        </p:txBody>
      </p:sp>
      <p:sp>
        <p:nvSpPr>
          <p:cNvPr id="218121" name="Rectangle 9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 firm must have both:</a:t>
            </a:r>
          </a:p>
          <a:p>
            <a:pPr lvl="1"/>
            <a:r>
              <a:rPr lang="en-US" dirty="0"/>
              <a:t>Incentives to diversify</a:t>
            </a:r>
          </a:p>
          <a:p>
            <a:pPr lvl="1"/>
            <a:r>
              <a:rPr lang="en-US" dirty="0"/>
              <a:t>The resources required to create value through diversification—cash and tangible resources (e.g., plant and equipment)</a:t>
            </a:r>
          </a:p>
          <a:p>
            <a:r>
              <a:rPr lang="en-US" dirty="0"/>
              <a:t>Value creation is determined more by appropriate use of resources than by incentives to diversify.</a:t>
            </a:r>
          </a:p>
          <a:p>
            <a:r>
              <a:rPr lang="en-US" dirty="0"/>
              <a:t>Strategic competitiveness is improved when the level of diversification is appropriate for the level of available resources.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 2017Cengage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6–</a:t>
            </a:r>
            <a:fld id="{DEBCA58E-6E1D-42C4-9694-B7E0323C0A6C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525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8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181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181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181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181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trategic Management 11e">
  <a:themeElements>
    <a:clrScheme name="Hitt">
      <a:dk1>
        <a:sysClr val="windowText" lastClr="000000"/>
      </a:dk1>
      <a:lt1>
        <a:srgbClr val="FFFFFF"/>
      </a:lt1>
      <a:dk2>
        <a:srgbClr val="A5A5A5"/>
      </a:dk2>
      <a:lt2>
        <a:srgbClr val="FFFFFF"/>
      </a:lt2>
      <a:accent1>
        <a:srgbClr val="8C6E13"/>
      </a:accent1>
      <a:accent2>
        <a:srgbClr val="464646"/>
      </a:accent2>
      <a:accent3>
        <a:srgbClr val="BE9411"/>
      </a:accent3>
      <a:accent4>
        <a:srgbClr val="703F00"/>
      </a:accent4>
      <a:accent5>
        <a:srgbClr val="9A2C00"/>
      </a:accent5>
      <a:accent6>
        <a:srgbClr val="C41200"/>
      </a:accent6>
      <a:hlink>
        <a:srgbClr val="8C6E13"/>
      </a:hlink>
      <a:folHlink>
        <a:srgbClr val="C41200"/>
      </a:folHlink>
    </a:clrScheme>
    <a:fontScheme name="Custom 3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 sz="1200" dirty="0">
            <a:latin typeface="Arial" panose="020B0604020202020204" pitchFamily="34" charset="0"/>
            <a:cs typeface="Arial" panose="020B0604020202020204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 anchor="ctr">
        <a:spAutoFit/>
      </a:bodyPr>
      <a:lstStyle>
        <a:defPPr algn="ctr">
          <a:defRPr sz="1600" dirty="0" smtClean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Cengage" id="{C93A6DC9-A839-4E6F-A781-2492FF749418}" vid="{EC27E1FB-6AC7-42AE-A3E4-0A79E4A7B9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3057</TotalTime>
  <Words>2726</Words>
  <Application>Microsoft Macintosh PowerPoint</Application>
  <PresentationFormat>On-screen Show (4:3)</PresentationFormat>
  <Paragraphs>241</Paragraphs>
  <Slides>28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3" baseType="lpstr">
      <vt:lpstr>Arial</vt:lpstr>
      <vt:lpstr>Calibri</vt:lpstr>
      <vt:lpstr>Tahoma</vt:lpstr>
      <vt:lpstr>Times New Roman</vt:lpstr>
      <vt:lpstr>Strategic Management 11e</vt:lpstr>
      <vt:lpstr>Chapter 6  Corporate-Level Strategy </vt:lpstr>
      <vt:lpstr>The Role of Diversification</vt:lpstr>
      <vt:lpstr>Two Strategy Levels</vt:lpstr>
      <vt:lpstr>Corporate-Level Strategy: Key Questions</vt:lpstr>
      <vt:lpstr>Levels of Diversification: Low Level</vt:lpstr>
      <vt:lpstr>Levels of Diversification: Moderate to High</vt:lpstr>
      <vt:lpstr>Levels of Diversification:  Very High Levels </vt:lpstr>
      <vt:lpstr>Levels of Diversification</vt:lpstr>
      <vt:lpstr>Reasons for Diversification</vt:lpstr>
      <vt:lpstr>Value-Creating Strategies  of Diversification</vt:lpstr>
      <vt:lpstr>Value Creating Strategies: Operational  and Corporate </vt:lpstr>
      <vt:lpstr>Related Diversification</vt:lpstr>
      <vt:lpstr>Related Diversification:  Economies of Scope</vt:lpstr>
      <vt:lpstr>Sharing Activities</vt:lpstr>
      <vt:lpstr>Transferring Corporate Competencies</vt:lpstr>
      <vt:lpstr>Corporate Relatedness</vt:lpstr>
      <vt:lpstr>Related Diversification: Market Power</vt:lpstr>
      <vt:lpstr>Related Diversification:  Market Power (cont’d)</vt:lpstr>
      <vt:lpstr>Related Diversification: Complexity</vt:lpstr>
      <vt:lpstr>Unrelated Diversification</vt:lpstr>
      <vt:lpstr>Unrelated Diversification (cont’d)</vt:lpstr>
      <vt:lpstr>Unrelated Diversification: Restructuring</vt:lpstr>
      <vt:lpstr>External Incentives to Diversify</vt:lpstr>
      <vt:lpstr>External Incentives to Diversify (cont’d)</vt:lpstr>
      <vt:lpstr>Internal Incentives to Diversify</vt:lpstr>
      <vt:lpstr>Internal Incentives to Diversify</vt:lpstr>
      <vt:lpstr>Internal Incentives to Diversify</vt:lpstr>
      <vt:lpstr>Resources and Diversification</vt:lpstr>
    </vt:vector>
  </TitlesOfParts>
  <Manager>Julia Chase</Manager>
  <Company>Cengage Learning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Strategic Management 11e</dc:title>
  <dc:subject>Chapter 6</dc:subject>
  <dc:creator>Charlie Cook - ccook@uwa.edu</dc:creator>
  <cp:lastModifiedBy>layan almasoud</cp:lastModifiedBy>
  <cp:revision>231</cp:revision>
  <dcterms:created xsi:type="dcterms:W3CDTF">2013-05-29T18:31:50Z</dcterms:created>
  <dcterms:modified xsi:type="dcterms:W3CDTF">2020-04-17T19:30:10Z</dcterms:modified>
</cp:coreProperties>
</file>